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08" r:id="rId4"/>
    <p:sldId id="331" r:id="rId5"/>
    <p:sldId id="332" r:id="rId6"/>
    <p:sldId id="333" r:id="rId7"/>
    <p:sldId id="266" r:id="rId8"/>
    <p:sldId id="334" r:id="rId9"/>
    <p:sldId id="336" r:id="rId10"/>
    <p:sldId id="335" r:id="rId11"/>
    <p:sldId id="337" r:id="rId12"/>
    <p:sldId id="338" r:id="rId13"/>
    <p:sldId id="339" r:id="rId14"/>
    <p:sldId id="340" r:id="rId15"/>
    <p:sldId id="258" r:id="rId16"/>
    <p:sldId id="262" r:id="rId17"/>
  </p:sldIdLst>
  <p:sldSz cx="13004800" cy="7315200"/>
  <p:notesSz cx="9753600" cy="7315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4C"/>
    <a:srgbClr val="00A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5" autoAdjust="0"/>
    <p:restoredTop sz="94434" autoAdjust="0"/>
  </p:normalViewPr>
  <p:slideViewPr>
    <p:cSldViewPr>
      <p:cViewPr varScale="1">
        <p:scale>
          <a:sx n="101" d="100"/>
          <a:sy n="101" d="100"/>
        </p:scale>
        <p:origin x="1002" y="120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10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25925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24500" y="0"/>
            <a:ext cx="4227513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81350-8584-4DE0-9052-B97383E2DECB}" type="datetimeFigureOut">
              <a:rPr lang="en-GB" smtClean="0"/>
              <a:t>13/05/2022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28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4725" y="3521075"/>
            <a:ext cx="7804150" cy="287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225925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24500" y="6948488"/>
            <a:ext cx="4227513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4A08A-0D48-4BB0-8D00-87D23C7D270B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303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Servitudes avec propriété voisines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Dossier « Usage » du bien (Art. L 631-7 CCH)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Urbanisme / Autorisations Administratives sur l’immeuble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Autorisation d’occupation temporaire domaine Public (Terrasses par exemple)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 de construire, déclaration de travaux. DROC – DAACT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Assurances construction le cas échéant si immeuble de moins de dix ans (réception, levée des réserves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4A08A-0D48-4BB0-8D00-87D23C7D270B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659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Servitudes avec propriété voisines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Dossier « Usage » du bien (Art. L 631-7 CCH)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Urbanisme / Autorisations Administratives sur l’immeuble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Autorisation d’occupation temporaire domaine Public (Terrasses par exemple)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 de construire, déclaration de travaux. DROC – DAACT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Assurances construction le cas échéant si immeuble de moins de dix ans (réception, levée des réserves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4A08A-0D48-4BB0-8D00-87D23C7D270B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875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Servitudes avec propriété voisines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Dossier « Usage » du bien (Art. L 631-7 CCH)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Urbanisme / Autorisations Administratives sur l’immeuble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Autorisation d’occupation temporaire domaine Public (Terrasses par exemple)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 de construire, déclaration de travaux. DROC – DAACT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Assurances construction le cas échéant si immeuble de moins de dix ans (réception, levée des réserves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4A08A-0D48-4BB0-8D00-87D23C7D270B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0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2267712"/>
            <a:ext cx="1105408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4096514"/>
            <a:ext cx="91033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52567" y="812164"/>
            <a:ext cx="4299664" cy="1477328"/>
          </a:xfrm>
        </p:spPr>
        <p:txBody>
          <a:bodyPr lIns="0" tIns="0" rIns="0" bIns="0"/>
          <a:lstStyle>
            <a:lvl1pPr>
              <a:defRPr sz="4800" b="1" i="0">
                <a:solidFill>
                  <a:srgbClr val="002B48"/>
                </a:solidFill>
                <a:latin typeface="Calibri"/>
                <a:cs typeface="Calibri"/>
              </a:defRPr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52567" y="812164"/>
            <a:ext cx="4299664" cy="1477328"/>
          </a:xfrm>
        </p:spPr>
        <p:txBody>
          <a:bodyPr lIns="0" tIns="0" rIns="0" bIns="0"/>
          <a:lstStyle>
            <a:lvl1pPr>
              <a:defRPr sz="4800" b="1" i="0">
                <a:solidFill>
                  <a:srgbClr val="002B48"/>
                </a:solidFill>
                <a:latin typeface="Calibri"/>
                <a:cs typeface="Calibri"/>
              </a:defRPr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1682498"/>
            <a:ext cx="56570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1682498"/>
            <a:ext cx="56570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52567" y="812164"/>
            <a:ext cx="4299664" cy="1477328"/>
          </a:xfrm>
        </p:spPr>
        <p:txBody>
          <a:bodyPr lIns="0" tIns="0" rIns="0" bIns="0"/>
          <a:lstStyle>
            <a:lvl1pPr>
              <a:defRPr sz="4800" b="1" i="0">
                <a:solidFill>
                  <a:srgbClr val="002B48"/>
                </a:solidFill>
                <a:latin typeface="Calibri"/>
                <a:cs typeface="Calibri"/>
              </a:defRPr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52567" y="812164"/>
            <a:ext cx="4299664" cy="76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2B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0305" y="1719233"/>
            <a:ext cx="114841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6803138"/>
            <a:ext cx="41615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6803138"/>
            <a:ext cx="29911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6803138"/>
            <a:ext cx="29911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contact@notel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12303" y="0"/>
            <a:ext cx="6179185" cy="7315200"/>
          </a:xfrm>
          <a:custGeom>
            <a:avLst/>
            <a:gdLst/>
            <a:ahLst/>
            <a:cxnLst/>
            <a:rect l="l" t="t" r="r" b="b"/>
            <a:pathLst>
              <a:path w="6179184" h="7315200">
                <a:moveTo>
                  <a:pt x="0" y="7315199"/>
                </a:moveTo>
                <a:lnTo>
                  <a:pt x="3649636" y="0"/>
                </a:lnTo>
                <a:lnTo>
                  <a:pt x="6178826" y="0"/>
                </a:lnTo>
                <a:lnTo>
                  <a:pt x="6178827" y="7315199"/>
                </a:lnTo>
                <a:lnTo>
                  <a:pt x="0" y="731519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84704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221928" y="0"/>
            <a:ext cx="4312920" cy="7315200"/>
          </a:xfrm>
          <a:custGeom>
            <a:avLst/>
            <a:gdLst/>
            <a:ahLst/>
            <a:cxnLst/>
            <a:rect l="l" t="t" r="r" b="b"/>
            <a:pathLst>
              <a:path w="4312920" h="7315200">
                <a:moveTo>
                  <a:pt x="4312506" y="0"/>
                </a:moveTo>
                <a:lnTo>
                  <a:pt x="660068" y="7315199"/>
                </a:lnTo>
                <a:lnTo>
                  <a:pt x="0" y="7315199"/>
                </a:lnTo>
                <a:lnTo>
                  <a:pt x="3652438" y="0"/>
                </a:lnTo>
                <a:lnTo>
                  <a:pt x="4312506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237704" y="1115603"/>
            <a:ext cx="8496944" cy="21050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/>
            <a:r>
              <a:rPr lang="fr-FR" sz="3200" i="1" dirty="0">
                <a:solidFill>
                  <a:srgbClr val="002060"/>
                </a:solidFill>
              </a:rPr>
              <a:t>INFORMATIONS À RÉUNIR POUR LA MISE EN VENTE DE SON ÉTABLISSEMENT :</a:t>
            </a:r>
          </a:p>
          <a:p>
            <a:pPr marR="5080" algn="ctr"/>
            <a:r>
              <a:rPr lang="fr-FR" sz="3600" b="1" i="1" dirty="0">
                <a:solidFill>
                  <a:srgbClr val="002060"/>
                </a:solidFill>
              </a:rPr>
              <a:t> UNE CHECK-LIST COMPLÈTE VERS LE MANDAT!</a:t>
            </a:r>
          </a:p>
        </p:txBody>
      </p:sp>
      <p:sp>
        <p:nvSpPr>
          <p:cNvPr id="6" name="object 6"/>
          <p:cNvSpPr/>
          <p:nvPr/>
        </p:nvSpPr>
        <p:spPr>
          <a:xfrm>
            <a:off x="93688" y="5981650"/>
            <a:ext cx="2771775" cy="127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5"/>
          <p:cNvSpPr txBox="1"/>
          <p:nvPr/>
        </p:nvSpPr>
        <p:spPr>
          <a:xfrm>
            <a:off x="7942560" y="5298450"/>
            <a:ext cx="4770149" cy="16126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/>
            <a:r>
              <a:rPr lang="fr-FR" sz="3200" b="1" dirty="0">
                <a:solidFill>
                  <a:schemeClr val="tx2">
                    <a:lumMod val="75000"/>
                  </a:schemeClr>
                </a:solidFill>
                <a:cs typeface="Arial"/>
              </a:rPr>
              <a:t>Maître Pierre LOMINE</a:t>
            </a:r>
          </a:p>
          <a:p>
            <a:pPr marR="5080"/>
            <a:br>
              <a:rPr lang="fr-FR" sz="2400" b="1" i="1" dirty="0">
                <a:solidFill>
                  <a:schemeClr val="tx2">
                    <a:lumMod val="75000"/>
                  </a:schemeClr>
                </a:solidFill>
                <a:cs typeface="Arial"/>
              </a:rPr>
            </a:br>
            <a:r>
              <a:rPr lang="fr-FR" sz="2400" b="1" i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Membre NOTEL</a:t>
            </a:r>
          </a:p>
          <a:p>
            <a:pPr marR="5080"/>
            <a:r>
              <a:rPr lang="fr-FR" sz="2400" b="1" i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Notaire à Paris</a:t>
            </a:r>
          </a:p>
        </p:txBody>
      </p:sp>
      <p:sp>
        <p:nvSpPr>
          <p:cNvPr id="8" name="object 5"/>
          <p:cNvSpPr txBox="1"/>
          <p:nvPr/>
        </p:nvSpPr>
        <p:spPr>
          <a:xfrm>
            <a:off x="381720" y="3770592"/>
            <a:ext cx="734481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/>
            <a:r>
              <a:rPr lang="fr-FR" sz="2800" b="1" dirty="0">
                <a:solidFill>
                  <a:srgbClr val="0070C0"/>
                </a:solidFill>
                <a:cs typeface="Arial"/>
              </a:rPr>
              <a:t>WEBINAIRE EN COLLABORATION AVEC L’UMIH</a:t>
            </a:r>
            <a:endParaRPr sz="2800" b="1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89881" y="4287617"/>
            <a:ext cx="2270247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lang="fr-FR"/>
            </a:defPPr>
            <a:lvl1pPr marR="5080" algn="ctr">
              <a:defRPr sz="2400" b="1">
                <a:solidFill>
                  <a:srgbClr val="002060"/>
                </a:solidFill>
                <a:cs typeface="Arial"/>
              </a:defRPr>
            </a:lvl1pPr>
          </a:lstStyle>
          <a:p>
            <a:r>
              <a:rPr lang="fr-FR" sz="3200" b="0" dirty="0"/>
              <a:t>5 mai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840" y="813351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2. DOCUMENTATION RELATIVE A L’IMMEUBLE 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01952" y="1641375"/>
            <a:ext cx="9941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 juridique de l’ensemble immobilier</a:t>
            </a:r>
          </a:p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Tableaux et relevé des surfaces</a:t>
            </a:r>
          </a:p>
          <a:p>
            <a:pPr indent="449580" algn="just" hangingPunct="0"/>
            <a:endParaRPr lang="fr-FR" sz="28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Titre de propriété, titres antérieurs le cas échéant</a:t>
            </a:r>
          </a:p>
          <a:p>
            <a:pPr indent="449580" algn="just" hangingPunct="0"/>
            <a:endParaRPr lang="fr-FR" sz="28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Situation hypothécaire</a:t>
            </a:r>
          </a:p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665180" y="1848950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4">
            <a:extLst>
              <a:ext uri="{FF2B5EF4-FFF2-40B4-BE49-F238E27FC236}">
                <a16:creationId xmlns:a16="http://schemas.microsoft.com/office/drawing/2014/main" id="{8549D626-6AE5-4210-9778-070F6645CED8}"/>
              </a:ext>
            </a:extLst>
          </p:cNvPr>
          <p:cNvSpPr/>
          <p:nvPr/>
        </p:nvSpPr>
        <p:spPr>
          <a:xfrm>
            <a:off x="1650272" y="269186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4">
            <a:extLst>
              <a:ext uri="{FF2B5EF4-FFF2-40B4-BE49-F238E27FC236}">
                <a16:creationId xmlns:a16="http://schemas.microsoft.com/office/drawing/2014/main" id="{6F40D8DC-817C-4871-9E91-19033D40768A}"/>
              </a:ext>
            </a:extLst>
          </p:cNvPr>
          <p:cNvSpPr/>
          <p:nvPr/>
        </p:nvSpPr>
        <p:spPr>
          <a:xfrm>
            <a:off x="1629251" y="3560443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4">
            <a:extLst>
              <a:ext uri="{FF2B5EF4-FFF2-40B4-BE49-F238E27FC236}">
                <a16:creationId xmlns:a16="http://schemas.microsoft.com/office/drawing/2014/main" id="{B6845E3B-301B-4C9C-B956-17958FB41562}"/>
              </a:ext>
            </a:extLst>
          </p:cNvPr>
          <p:cNvSpPr/>
          <p:nvPr/>
        </p:nvSpPr>
        <p:spPr>
          <a:xfrm>
            <a:off x="1601952" y="4424882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124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840" y="813351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2. DOCUMENTATION RELATIVE A L’IMMEUBLE 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39809" y="1492390"/>
            <a:ext cx="83568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Servitudes avec propriété voisines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Dossier « Usage » du bien (Art. L 631-7 CCH)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Urbanisme / Autorisations Administratives sur 	l’immeuble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Autorisation d’occupation temporaire domaine Public (terrasses par exemple)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 de construire, déclaration de travaux. DROC – DAACT</a:t>
            </a:r>
          </a:p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721991" y="1663090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4">
            <a:extLst>
              <a:ext uri="{FF2B5EF4-FFF2-40B4-BE49-F238E27FC236}">
                <a16:creationId xmlns:a16="http://schemas.microsoft.com/office/drawing/2014/main" id="{6F40D8DC-817C-4871-9E91-19033D40768A}"/>
              </a:ext>
            </a:extLst>
          </p:cNvPr>
          <p:cNvSpPr/>
          <p:nvPr/>
        </p:nvSpPr>
        <p:spPr>
          <a:xfrm>
            <a:off x="1721991" y="2577480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4">
            <a:extLst>
              <a:ext uri="{FF2B5EF4-FFF2-40B4-BE49-F238E27FC236}">
                <a16:creationId xmlns:a16="http://schemas.microsoft.com/office/drawing/2014/main" id="{B6845E3B-301B-4C9C-B956-17958FB41562}"/>
              </a:ext>
            </a:extLst>
          </p:cNvPr>
          <p:cNvSpPr/>
          <p:nvPr/>
        </p:nvSpPr>
        <p:spPr>
          <a:xfrm>
            <a:off x="1658593" y="3365855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62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840" y="813351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2. DOCUMENTATION RELATIVE A L’IMMEUBLE 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39808" y="1492390"/>
            <a:ext cx="104072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Assurances construction le cas échéant si immeuble de moins de dix ans (réception, levée des réserves)</a:t>
            </a:r>
          </a:p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Fiscalité 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 des déductions TVA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Taxe Foncière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 des amortissements</a:t>
            </a:r>
          </a:p>
          <a:p>
            <a:pPr indent="449580" algn="just" hangingPunct="0"/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721992" y="2124755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4">
            <a:extLst>
              <a:ext uri="{FF2B5EF4-FFF2-40B4-BE49-F238E27FC236}">
                <a16:creationId xmlns:a16="http://schemas.microsoft.com/office/drawing/2014/main" id="{B6845E3B-301B-4C9C-B956-17958FB41562}"/>
              </a:ext>
            </a:extLst>
          </p:cNvPr>
          <p:cNvSpPr/>
          <p:nvPr/>
        </p:nvSpPr>
        <p:spPr>
          <a:xfrm>
            <a:off x="1728699" y="3380394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55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840" y="813351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2. DOCUMENTATION RELATIVE A L’IMMEUBLE 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39808" y="1492390"/>
            <a:ext cx="1040720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Diagnostics techniques :</a:t>
            </a:r>
          </a:p>
          <a:p>
            <a:pPr indent="449580" algn="just" hangingPunct="0"/>
            <a:endParaRPr lang="fr-FR" sz="28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Amiante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 des risques Pollution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 Parasitaire (termites – mérule)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Installations électriques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 de l’eau – blocs climatisation – légionelle </a:t>
            </a:r>
          </a:p>
          <a:p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Assainissement – Conformité / Travaux à prévoir</a:t>
            </a:r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721992" y="2124755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355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95391"/>
            <a:ext cx="10532439" cy="9643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dirty="0"/>
              <a:t>Conclusion</a:t>
            </a: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72392" y="3180546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4857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54930" y="640584"/>
            <a:ext cx="7617510" cy="56874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lang="fr-FR" sz="3600" spc="340" dirty="0">
                <a:solidFill>
                  <a:srgbClr val="00A2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NOTEL: NOTRE</a:t>
            </a:r>
            <a:r>
              <a:rPr lang="fr-FR" sz="3600" spc="55" dirty="0">
                <a:solidFill>
                  <a:srgbClr val="00A2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spc="305" dirty="0">
                <a:solidFill>
                  <a:srgbClr val="00A2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58797" y="1652739"/>
            <a:ext cx="2009775" cy="2006600"/>
          </a:xfrm>
          <a:custGeom>
            <a:avLst/>
            <a:gdLst/>
            <a:ahLst/>
            <a:cxnLst/>
            <a:rect l="l" t="t" r="r" b="b"/>
            <a:pathLst>
              <a:path w="2009775" h="2006600">
                <a:moveTo>
                  <a:pt x="1176677" y="12699"/>
                </a:moveTo>
                <a:lnTo>
                  <a:pt x="833097" y="12699"/>
                </a:lnTo>
                <a:lnTo>
                  <a:pt x="857439" y="0"/>
                </a:lnTo>
                <a:lnTo>
                  <a:pt x="1152335" y="0"/>
                </a:lnTo>
                <a:lnTo>
                  <a:pt x="1176677" y="12699"/>
                </a:lnTo>
                <a:close/>
              </a:path>
              <a:path w="2009775" h="2006600">
                <a:moveTo>
                  <a:pt x="1249055" y="25399"/>
                </a:moveTo>
                <a:lnTo>
                  <a:pt x="760719" y="25399"/>
                </a:lnTo>
                <a:lnTo>
                  <a:pt x="784708" y="12699"/>
                </a:lnTo>
                <a:lnTo>
                  <a:pt x="1225066" y="12699"/>
                </a:lnTo>
                <a:lnTo>
                  <a:pt x="1249055" y="25399"/>
                </a:lnTo>
                <a:close/>
              </a:path>
              <a:path w="2009775" h="2006600">
                <a:moveTo>
                  <a:pt x="1296590" y="38099"/>
                </a:moveTo>
                <a:lnTo>
                  <a:pt x="713184" y="38099"/>
                </a:lnTo>
                <a:lnTo>
                  <a:pt x="736878" y="25399"/>
                </a:lnTo>
                <a:lnTo>
                  <a:pt x="1272896" y="25399"/>
                </a:lnTo>
                <a:lnTo>
                  <a:pt x="1296590" y="38099"/>
                </a:lnTo>
                <a:close/>
              </a:path>
              <a:path w="2009775" h="2006600">
                <a:moveTo>
                  <a:pt x="1389441" y="76199"/>
                </a:moveTo>
                <a:lnTo>
                  <a:pt x="620333" y="76199"/>
                </a:lnTo>
                <a:lnTo>
                  <a:pt x="689665" y="38099"/>
                </a:lnTo>
                <a:lnTo>
                  <a:pt x="1320109" y="38099"/>
                </a:lnTo>
                <a:lnTo>
                  <a:pt x="1389441" y="76199"/>
                </a:lnTo>
                <a:close/>
              </a:path>
              <a:path w="2009775" h="2006600">
                <a:moveTo>
                  <a:pt x="1389441" y="1930399"/>
                </a:moveTo>
                <a:lnTo>
                  <a:pt x="620333" y="1930399"/>
                </a:lnTo>
                <a:lnTo>
                  <a:pt x="597658" y="1917699"/>
                </a:lnTo>
                <a:lnTo>
                  <a:pt x="531186" y="1879599"/>
                </a:lnTo>
                <a:lnTo>
                  <a:pt x="488271" y="1854199"/>
                </a:lnTo>
                <a:lnTo>
                  <a:pt x="446601" y="1828799"/>
                </a:lnTo>
                <a:lnTo>
                  <a:pt x="406276" y="1803399"/>
                </a:lnTo>
                <a:lnTo>
                  <a:pt x="367393" y="1777999"/>
                </a:lnTo>
                <a:lnTo>
                  <a:pt x="330045" y="1739899"/>
                </a:lnTo>
                <a:lnTo>
                  <a:pt x="311981" y="1727199"/>
                </a:lnTo>
                <a:lnTo>
                  <a:pt x="294324" y="1714499"/>
                </a:lnTo>
                <a:lnTo>
                  <a:pt x="277095" y="1689099"/>
                </a:lnTo>
                <a:lnTo>
                  <a:pt x="260314" y="1676399"/>
                </a:lnTo>
                <a:lnTo>
                  <a:pt x="243982" y="1650999"/>
                </a:lnTo>
                <a:lnTo>
                  <a:pt x="228098" y="1638299"/>
                </a:lnTo>
                <a:lnTo>
                  <a:pt x="212683" y="1612899"/>
                </a:lnTo>
                <a:lnTo>
                  <a:pt x="197753" y="1600199"/>
                </a:lnTo>
                <a:lnTo>
                  <a:pt x="183310" y="1574799"/>
                </a:lnTo>
                <a:lnTo>
                  <a:pt x="169354" y="1562099"/>
                </a:lnTo>
                <a:lnTo>
                  <a:pt x="155900" y="1536699"/>
                </a:lnTo>
                <a:lnTo>
                  <a:pt x="142966" y="1511299"/>
                </a:lnTo>
                <a:lnTo>
                  <a:pt x="130551" y="1498599"/>
                </a:lnTo>
                <a:lnTo>
                  <a:pt x="118655" y="1473199"/>
                </a:lnTo>
                <a:lnTo>
                  <a:pt x="107293" y="1447799"/>
                </a:lnTo>
                <a:lnTo>
                  <a:pt x="96479" y="1422399"/>
                </a:lnTo>
                <a:lnTo>
                  <a:pt x="86212" y="1409699"/>
                </a:lnTo>
                <a:lnTo>
                  <a:pt x="76492" y="1384299"/>
                </a:lnTo>
                <a:lnTo>
                  <a:pt x="67331" y="1358899"/>
                </a:lnTo>
                <a:lnTo>
                  <a:pt x="58740" y="1333499"/>
                </a:lnTo>
                <a:lnTo>
                  <a:pt x="50720" y="1308099"/>
                </a:lnTo>
                <a:lnTo>
                  <a:pt x="43270" y="1295399"/>
                </a:lnTo>
                <a:lnTo>
                  <a:pt x="30114" y="1244599"/>
                </a:lnTo>
                <a:lnTo>
                  <a:pt x="19308" y="1193799"/>
                </a:lnTo>
                <a:lnTo>
                  <a:pt x="10875" y="1142999"/>
                </a:lnTo>
                <a:lnTo>
                  <a:pt x="4838" y="1092199"/>
                </a:lnTo>
                <a:lnTo>
                  <a:pt x="2721" y="1066799"/>
                </a:lnTo>
                <a:lnTo>
                  <a:pt x="1209" y="1054099"/>
                </a:lnTo>
                <a:lnTo>
                  <a:pt x="302" y="1028699"/>
                </a:lnTo>
                <a:lnTo>
                  <a:pt x="0" y="1003299"/>
                </a:lnTo>
                <a:lnTo>
                  <a:pt x="302" y="977899"/>
                </a:lnTo>
                <a:lnTo>
                  <a:pt x="2721" y="927099"/>
                </a:lnTo>
                <a:lnTo>
                  <a:pt x="7557" y="876299"/>
                </a:lnTo>
                <a:lnTo>
                  <a:pt x="14792" y="825499"/>
                </a:lnTo>
                <a:lnTo>
                  <a:pt x="24417" y="774699"/>
                </a:lnTo>
                <a:lnTo>
                  <a:pt x="36398" y="736599"/>
                </a:lnTo>
                <a:lnTo>
                  <a:pt x="43270" y="711199"/>
                </a:lnTo>
                <a:lnTo>
                  <a:pt x="58740" y="660399"/>
                </a:lnTo>
                <a:lnTo>
                  <a:pt x="76492" y="609599"/>
                </a:lnTo>
                <a:lnTo>
                  <a:pt x="86212" y="596899"/>
                </a:lnTo>
                <a:lnTo>
                  <a:pt x="96479" y="571499"/>
                </a:lnTo>
                <a:lnTo>
                  <a:pt x="107293" y="546099"/>
                </a:lnTo>
                <a:lnTo>
                  <a:pt x="118655" y="520699"/>
                </a:lnTo>
                <a:lnTo>
                  <a:pt x="130551" y="507999"/>
                </a:lnTo>
                <a:lnTo>
                  <a:pt x="142966" y="482599"/>
                </a:lnTo>
                <a:lnTo>
                  <a:pt x="155900" y="457199"/>
                </a:lnTo>
                <a:lnTo>
                  <a:pt x="169354" y="444499"/>
                </a:lnTo>
                <a:lnTo>
                  <a:pt x="183310" y="419099"/>
                </a:lnTo>
                <a:lnTo>
                  <a:pt x="197753" y="393699"/>
                </a:lnTo>
                <a:lnTo>
                  <a:pt x="212683" y="380999"/>
                </a:lnTo>
                <a:lnTo>
                  <a:pt x="228098" y="355599"/>
                </a:lnTo>
                <a:lnTo>
                  <a:pt x="243982" y="342899"/>
                </a:lnTo>
                <a:lnTo>
                  <a:pt x="260314" y="317499"/>
                </a:lnTo>
                <a:lnTo>
                  <a:pt x="277095" y="304799"/>
                </a:lnTo>
                <a:lnTo>
                  <a:pt x="294324" y="292099"/>
                </a:lnTo>
                <a:lnTo>
                  <a:pt x="311981" y="266699"/>
                </a:lnTo>
                <a:lnTo>
                  <a:pt x="330045" y="253999"/>
                </a:lnTo>
                <a:lnTo>
                  <a:pt x="348516" y="241299"/>
                </a:lnTo>
                <a:lnTo>
                  <a:pt x="367393" y="215899"/>
                </a:lnTo>
                <a:lnTo>
                  <a:pt x="386654" y="203199"/>
                </a:lnTo>
                <a:lnTo>
                  <a:pt x="426258" y="177799"/>
                </a:lnTo>
                <a:lnTo>
                  <a:pt x="467281" y="152399"/>
                </a:lnTo>
                <a:lnTo>
                  <a:pt x="509573" y="126999"/>
                </a:lnTo>
                <a:lnTo>
                  <a:pt x="553085" y="101599"/>
                </a:lnTo>
                <a:lnTo>
                  <a:pt x="597658" y="76199"/>
                </a:lnTo>
                <a:lnTo>
                  <a:pt x="1412116" y="76199"/>
                </a:lnTo>
                <a:lnTo>
                  <a:pt x="1456689" y="101599"/>
                </a:lnTo>
                <a:lnTo>
                  <a:pt x="1500201" y="126999"/>
                </a:lnTo>
                <a:lnTo>
                  <a:pt x="1542493" y="152399"/>
                </a:lnTo>
                <a:lnTo>
                  <a:pt x="1583516" y="177799"/>
                </a:lnTo>
                <a:lnTo>
                  <a:pt x="1623120" y="203199"/>
                </a:lnTo>
                <a:lnTo>
                  <a:pt x="1661258" y="241299"/>
                </a:lnTo>
                <a:lnTo>
                  <a:pt x="1679729" y="253999"/>
                </a:lnTo>
                <a:lnTo>
                  <a:pt x="1697792" y="266699"/>
                </a:lnTo>
                <a:lnTo>
                  <a:pt x="1715450" y="292099"/>
                </a:lnTo>
                <a:lnTo>
                  <a:pt x="1732679" y="304799"/>
                </a:lnTo>
                <a:lnTo>
                  <a:pt x="1749460" y="317499"/>
                </a:lnTo>
                <a:lnTo>
                  <a:pt x="1765792" y="342899"/>
                </a:lnTo>
                <a:lnTo>
                  <a:pt x="1781675" y="355599"/>
                </a:lnTo>
                <a:lnTo>
                  <a:pt x="1797091" y="380999"/>
                </a:lnTo>
                <a:lnTo>
                  <a:pt x="1812021" y="393699"/>
                </a:lnTo>
                <a:lnTo>
                  <a:pt x="1826464" y="419099"/>
                </a:lnTo>
                <a:lnTo>
                  <a:pt x="1840420" y="444499"/>
                </a:lnTo>
                <a:lnTo>
                  <a:pt x="1853874" y="457199"/>
                </a:lnTo>
                <a:lnTo>
                  <a:pt x="1866808" y="482599"/>
                </a:lnTo>
                <a:lnTo>
                  <a:pt x="1879223" y="507999"/>
                </a:lnTo>
                <a:lnTo>
                  <a:pt x="1891119" y="520699"/>
                </a:lnTo>
                <a:lnTo>
                  <a:pt x="1902481" y="546099"/>
                </a:lnTo>
                <a:lnTo>
                  <a:pt x="1913295" y="571499"/>
                </a:lnTo>
                <a:lnTo>
                  <a:pt x="1923562" y="596899"/>
                </a:lnTo>
                <a:lnTo>
                  <a:pt x="1933282" y="609599"/>
                </a:lnTo>
                <a:lnTo>
                  <a:pt x="1951033" y="660399"/>
                </a:lnTo>
                <a:lnTo>
                  <a:pt x="1966504" y="711199"/>
                </a:lnTo>
                <a:lnTo>
                  <a:pt x="1973376" y="736599"/>
                </a:lnTo>
                <a:lnTo>
                  <a:pt x="1979660" y="749299"/>
                </a:lnTo>
                <a:lnTo>
                  <a:pt x="1990466" y="800099"/>
                </a:lnTo>
                <a:lnTo>
                  <a:pt x="1998899" y="850899"/>
                </a:lnTo>
                <a:lnTo>
                  <a:pt x="2004936" y="901699"/>
                </a:lnTo>
                <a:lnTo>
                  <a:pt x="2008565" y="952499"/>
                </a:lnTo>
                <a:lnTo>
                  <a:pt x="2009775" y="1003299"/>
                </a:lnTo>
                <a:lnTo>
                  <a:pt x="2009472" y="1028699"/>
                </a:lnTo>
                <a:lnTo>
                  <a:pt x="2008565" y="1054099"/>
                </a:lnTo>
                <a:lnTo>
                  <a:pt x="2007053" y="1066799"/>
                </a:lnTo>
                <a:lnTo>
                  <a:pt x="2004936" y="1092199"/>
                </a:lnTo>
                <a:lnTo>
                  <a:pt x="1998899" y="1142999"/>
                </a:lnTo>
                <a:lnTo>
                  <a:pt x="1990466" y="1193799"/>
                </a:lnTo>
                <a:lnTo>
                  <a:pt x="1979660" y="1244599"/>
                </a:lnTo>
                <a:lnTo>
                  <a:pt x="1966504" y="1295399"/>
                </a:lnTo>
                <a:lnTo>
                  <a:pt x="1959054" y="1308099"/>
                </a:lnTo>
                <a:lnTo>
                  <a:pt x="1951033" y="1333499"/>
                </a:lnTo>
                <a:lnTo>
                  <a:pt x="1942443" y="1358899"/>
                </a:lnTo>
                <a:lnTo>
                  <a:pt x="1933282" y="1384299"/>
                </a:lnTo>
                <a:lnTo>
                  <a:pt x="1923562" y="1409699"/>
                </a:lnTo>
                <a:lnTo>
                  <a:pt x="1913295" y="1422399"/>
                </a:lnTo>
                <a:lnTo>
                  <a:pt x="1902480" y="1447799"/>
                </a:lnTo>
                <a:lnTo>
                  <a:pt x="1891118" y="1473199"/>
                </a:lnTo>
                <a:lnTo>
                  <a:pt x="1879223" y="1498599"/>
                </a:lnTo>
                <a:lnTo>
                  <a:pt x="1866808" y="1511299"/>
                </a:lnTo>
                <a:lnTo>
                  <a:pt x="1853874" y="1536699"/>
                </a:lnTo>
                <a:lnTo>
                  <a:pt x="1840420" y="1562099"/>
                </a:lnTo>
                <a:lnTo>
                  <a:pt x="1826464" y="1574799"/>
                </a:lnTo>
                <a:lnTo>
                  <a:pt x="1812021" y="1600199"/>
                </a:lnTo>
                <a:lnTo>
                  <a:pt x="1797091" y="1612899"/>
                </a:lnTo>
                <a:lnTo>
                  <a:pt x="1781675" y="1638299"/>
                </a:lnTo>
                <a:lnTo>
                  <a:pt x="1765792" y="1650999"/>
                </a:lnTo>
                <a:lnTo>
                  <a:pt x="1749460" y="1676399"/>
                </a:lnTo>
                <a:lnTo>
                  <a:pt x="1732679" y="1689099"/>
                </a:lnTo>
                <a:lnTo>
                  <a:pt x="1715450" y="1714499"/>
                </a:lnTo>
                <a:lnTo>
                  <a:pt x="1697792" y="1727199"/>
                </a:lnTo>
                <a:lnTo>
                  <a:pt x="1679729" y="1739899"/>
                </a:lnTo>
                <a:lnTo>
                  <a:pt x="1661258" y="1765299"/>
                </a:lnTo>
                <a:lnTo>
                  <a:pt x="1623120" y="1790699"/>
                </a:lnTo>
                <a:lnTo>
                  <a:pt x="1583516" y="1816099"/>
                </a:lnTo>
                <a:lnTo>
                  <a:pt x="1521503" y="1854199"/>
                </a:lnTo>
                <a:lnTo>
                  <a:pt x="1478588" y="1879599"/>
                </a:lnTo>
                <a:lnTo>
                  <a:pt x="1412116" y="1917699"/>
                </a:lnTo>
                <a:lnTo>
                  <a:pt x="1389441" y="1930399"/>
                </a:lnTo>
                <a:close/>
              </a:path>
              <a:path w="2009775" h="2006600">
                <a:moveTo>
                  <a:pt x="1320109" y="1955799"/>
                </a:moveTo>
                <a:lnTo>
                  <a:pt x="689665" y="1955799"/>
                </a:lnTo>
                <a:lnTo>
                  <a:pt x="643240" y="1930399"/>
                </a:lnTo>
                <a:lnTo>
                  <a:pt x="1366534" y="1930399"/>
                </a:lnTo>
                <a:lnTo>
                  <a:pt x="1320109" y="1955799"/>
                </a:lnTo>
                <a:close/>
              </a:path>
              <a:path w="2009775" h="2006600">
                <a:moveTo>
                  <a:pt x="1272896" y="1968499"/>
                </a:moveTo>
                <a:lnTo>
                  <a:pt x="736878" y="1968499"/>
                </a:lnTo>
                <a:lnTo>
                  <a:pt x="713184" y="1955799"/>
                </a:lnTo>
                <a:lnTo>
                  <a:pt x="1296590" y="1955799"/>
                </a:lnTo>
                <a:lnTo>
                  <a:pt x="1272896" y="1968499"/>
                </a:lnTo>
                <a:close/>
              </a:path>
              <a:path w="2009775" h="2006600">
                <a:moveTo>
                  <a:pt x="1225066" y="1981199"/>
                </a:moveTo>
                <a:lnTo>
                  <a:pt x="784707" y="1981199"/>
                </a:lnTo>
                <a:lnTo>
                  <a:pt x="760719" y="1968499"/>
                </a:lnTo>
                <a:lnTo>
                  <a:pt x="1249055" y="1968499"/>
                </a:lnTo>
                <a:lnTo>
                  <a:pt x="1225066" y="1981199"/>
                </a:lnTo>
                <a:close/>
              </a:path>
              <a:path w="2009775" h="2006600">
                <a:moveTo>
                  <a:pt x="1176677" y="1993899"/>
                </a:moveTo>
                <a:lnTo>
                  <a:pt x="833097" y="1993899"/>
                </a:lnTo>
                <a:lnTo>
                  <a:pt x="808843" y="1981199"/>
                </a:lnTo>
                <a:lnTo>
                  <a:pt x="1200931" y="1981199"/>
                </a:lnTo>
                <a:lnTo>
                  <a:pt x="1176677" y="1993899"/>
                </a:lnTo>
                <a:close/>
              </a:path>
              <a:path w="2009775" h="2006600">
                <a:moveTo>
                  <a:pt x="1078804" y="2006599"/>
                </a:moveTo>
                <a:lnTo>
                  <a:pt x="930970" y="2006599"/>
                </a:lnTo>
                <a:lnTo>
                  <a:pt x="906391" y="1993899"/>
                </a:lnTo>
                <a:lnTo>
                  <a:pt x="1103383" y="1993899"/>
                </a:lnTo>
                <a:lnTo>
                  <a:pt x="1078804" y="2006599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7" name="object 7"/>
          <p:cNvSpPr/>
          <p:nvPr/>
        </p:nvSpPr>
        <p:spPr>
          <a:xfrm>
            <a:off x="9281831" y="1638300"/>
            <a:ext cx="2009775" cy="2006600"/>
          </a:xfrm>
          <a:custGeom>
            <a:avLst/>
            <a:gdLst/>
            <a:ahLst/>
            <a:cxnLst/>
            <a:rect l="l" t="t" r="r" b="b"/>
            <a:pathLst>
              <a:path w="2009775" h="2006600">
                <a:moveTo>
                  <a:pt x="1176677" y="12699"/>
                </a:moveTo>
                <a:lnTo>
                  <a:pt x="833097" y="12699"/>
                </a:lnTo>
                <a:lnTo>
                  <a:pt x="857439" y="0"/>
                </a:lnTo>
                <a:lnTo>
                  <a:pt x="1152335" y="0"/>
                </a:lnTo>
                <a:lnTo>
                  <a:pt x="1176677" y="12699"/>
                </a:lnTo>
                <a:close/>
              </a:path>
              <a:path w="2009775" h="2006600">
                <a:moveTo>
                  <a:pt x="1249055" y="25399"/>
                </a:moveTo>
                <a:lnTo>
                  <a:pt x="760719" y="25399"/>
                </a:lnTo>
                <a:lnTo>
                  <a:pt x="784708" y="12699"/>
                </a:lnTo>
                <a:lnTo>
                  <a:pt x="1225066" y="12699"/>
                </a:lnTo>
                <a:lnTo>
                  <a:pt x="1249055" y="25399"/>
                </a:lnTo>
                <a:close/>
              </a:path>
              <a:path w="2009775" h="2006600">
                <a:moveTo>
                  <a:pt x="1296590" y="38099"/>
                </a:moveTo>
                <a:lnTo>
                  <a:pt x="713184" y="38099"/>
                </a:lnTo>
                <a:lnTo>
                  <a:pt x="736878" y="25399"/>
                </a:lnTo>
                <a:lnTo>
                  <a:pt x="1272896" y="25399"/>
                </a:lnTo>
                <a:lnTo>
                  <a:pt x="1296590" y="38099"/>
                </a:lnTo>
                <a:close/>
              </a:path>
              <a:path w="2009775" h="2006600">
                <a:moveTo>
                  <a:pt x="1389441" y="76199"/>
                </a:moveTo>
                <a:lnTo>
                  <a:pt x="620333" y="76199"/>
                </a:lnTo>
                <a:lnTo>
                  <a:pt x="689665" y="38099"/>
                </a:lnTo>
                <a:lnTo>
                  <a:pt x="1320109" y="38099"/>
                </a:lnTo>
                <a:lnTo>
                  <a:pt x="1389441" y="76199"/>
                </a:lnTo>
                <a:close/>
              </a:path>
              <a:path w="2009775" h="2006600">
                <a:moveTo>
                  <a:pt x="1389441" y="1930399"/>
                </a:moveTo>
                <a:lnTo>
                  <a:pt x="620333" y="1930399"/>
                </a:lnTo>
                <a:lnTo>
                  <a:pt x="597658" y="1917699"/>
                </a:lnTo>
                <a:lnTo>
                  <a:pt x="531186" y="1879599"/>
                </a:lnTo>
                <a:lnTo>
                  <a:pt x="488271" y="1854199"/>
                </a:lnTo>
                <a:lnTo>
                  <a:pt x="446601" y="1828799"/>
                </a:lnTo>
                <a:lnTo>
                  <a:pt x="406276" y="1803399"/>
                </a:lnTo>
                <a:lnTo>
                  <a:pt x="367393" y="1777999"/>
                </a:lnTo>
                <a:lnTo>
                  <a:pt x="330045" y="1739899"/>
                </a:lnTo>
                <a:lnTo>
                  <a:pt x="311981" y="1727199"/>
                </a:lnTo>
                <a:lnTo>
                  <a:pt x="294324" y="1714499"/>
                </a:lnTo>
                <a:lnTo>
                  <a:pt x="277095" y="1689099"/>
                </a:lnTo>
                <a:lnTo>
                  <a:pt x="260314" y="1676399"/>
                </a:lnTo>
                <a:lnTo>
                  <a:pt x="243982" y="1650999"/>
                </a:lnTo>
                <a:lnTo>
                  <a:pt x="228098" y="1638299"/>
                </a:lnTo>
                <a:lnTo>
                  <a:pt x="212683" y="1612899"/>
                </a:lnTo>
                <a:lnTo>
                  <a:pt x="197753" y="1600199"/>
                </a:lnTo>
                <a:lnTo>
                  <a:pt x="183310" y="1574799"/>
                </a:lnTo>
                <a:lnTo>
                  <a:pt x="169354" y="1562099"/>
                </a:lnTo>
                <a:lnTo>
                  <a:pt x="155900" y="1536699"/>
                </a:lnTo>
                <a:lnTo>
                  <a:pt x="142966" y="1511299"/>
                </a:lnTo>
                <a:lnTo>
                  <a:pt x="130551" y="1498599"/>
                </a:lnTo>
                <a:lnTo>
                  <a:pt x="118655" y="1473199"/>
                </a:lnTo>
                <a:lnTo>
                  <a:pt x="107293" y="1447799"/>
                </a:lnTo>
                <a:lnTo>
                  <a:pt x="96479" y="1422399"/>
                </a:lnTo>
                <a:lnTo>
                  <a:pt x="86212" y="1409699"/>
                </a:lnTo>
                <a:lnTo>
                  <a:pt x="76492" y="1384299"/>
                </a:lnTo>
                <a:lnTo>
                  <a:pt x="67331" y="1358899"/>
                </a:lnTo>
                <a:lnTo>
                  <a:pt x="58740" y="1333499"/>
                </a:lnTo>
                <a:lnTo>
                  <a:pt x="50720" y="1308099"/>
                </a:lnTo>
                <a:lnTo>
                  <a:pt x="43270" y="1295399"/>
                </a:lnTo>
                <a:lnTo>
                  <a:pt x="30114" y="1244599"/>
                </a:lnTo>
                <a:lnTo>
                  <a:pt x="19308" y="1193799"/>
                </a:lnTo>
                <a:lnTo>
                  <a:pt x="10875" y="1142999"/>
                </a:lnTo>
                <a:lnTo>
                  <a:pt x="4838" y="1092199"/>
                </a:lnTo>
                <a:lnTo>
                  <a:pt x="2721" y="1066799"/>
                </a:lnTo>
                <a:lnTo>
                  <a:pt x="1209" y="1054099"/>
                </a:lnTo>
                <a:lnTo>
                  <a:pt x="302" y="1028699"/>
                </a:lnTo>
                <a:lnTo>
                  <a:pt x="0" y="1003299"/>
                </a:lnTo>
                <a:lnTo>
                  <a:pt x="302" y="977899"/>
                </a:lnTo>
                <a:lnTo>
                  <a:pt x="2721" y="927099"/>
                </a:lnTo>
                <a:lnTo>
                  <a:pt x="7557" y="876299"/>
                </a:lnTo>
                <a:lnTo>
                  <a:pt x="14792" y="825499"/>
                </a:lnTo>
                <a:lnTo>
                  <a:pt x="24417" y="774699"/>
                </a:lnTo>
                <a:lnTo>
                  <a:pt x="36398" y="736599"/>
                </a:lnTo>
                <a:lnTo>
                  <a:pt x="43270" y="711199"/>
                </a:lnTo>
                <a:lnTo>
                  <a:pt x="58740" y="660399"/>
                </a:lnTo>
                <a:lnTo>
                  <a:pt x="76492" y="609599"/>
                </a:lnTo>
                <a:lnTo>
                  <a:pt x="86212" y="596899"/>
                </a:lnTo>
                <a:lnTo>
                  <a:pt x="96479" y="571499"/>
                </a:lnTo>
                <a:lnTo>
                  <a:pt x="107293" y="546099"/>
                </a:lnTo>
                <a:lnTo>
                  <a:pt x="118655" y="520699"/>
                </a:lnTo>
                <a:lnTo>
                  <a:pt x="130551" y="507999"/>
                </a:lnTo>
                <a:lnTo>
                  <a:pt x="142966" y="482599"/>
                </a:lnTo>
                <a:lnTo>
                  <a:pt x="155900" y="457199"/>
                </a:lnTo>
                <a:lnTo>
                  <a:pt x="169354" y="444499"/>
                </a:lnTo>
                <a:lnTo>
                  <a:pt x="183310" y="419099"/>
                </a:lnTo>
                <a:lnTo>
                  <a:pt x="197753" y="393699"/>
                </a:lnTo>
                <a:lnTo>
                  <a:pt x="212683" y="380999"/>
                </a:lnTo>
                <a:lnTo>
                  <a:pt x="228098" y="355599"/>
                </a:lnTo>
                <a:lnTo>
                  <a:pt x="243982" y="342899"/>
                </a:lnTo>
                <a:lnTo>
                  <a:pt x="260314" y="317499"/>
                </a:lnTo>
                <a:lnTo>
                  <a:pt x="277095" y="304799"/>
                </a:lnTo>
                <a:lnTo>
                  <a:pt x="294324" y="292099"/>
                </a:lnTo>
                <a:lnTo>
                  <a:pt x="311981" y="266699"/>
                </a:lnTo>
                <a:lnTo>
                  <a:pt x="330045" y="253999"/>
                </a:lnTo>
                <a:lnTo>
                  <a:pt x="348516" y="241299"/>
                </a:lnTo>
                <a:lnTo>
                  <a:pt x="367393" y="215899"/>
                </a:lnTo>
                <a:lnTo>
                  <a:pt x="386654" y="203199"/>
                </a:lnTo>
                <a:lnTo>
                  <a:pt x="426258" y="177799"/>
                </a:lnTo>
                <a:lnTo>
                  <a:pt x="467281" y="152399"/>
                </a:lnTo>
                <a:lnTo>
                  <a:pt x="509573" y="126999"/>
                </a:lnTo>
                <a:lnTo>
                  <a:pt x="553085" y="101599"/>
                </a:lnTo>
                <a:lnTo>
                  <a:pt x="597658" y="76199"/>
                </a:lnTo>
                <a:lnTo>
                  <a:pt x="1412116" y="76199"/>
                </a:lnTo>
                <a:lnTo>
                  <a:pt x="1456689" y="101599"/>
                </a:lnTo>
                <a:lnTo>
                  <a:pt x="1500201" y="126999"/>
                </a:lnTo>
                <a:lnTo>
                  <a:pt x="1542493" y="152399"/>
                </a:lnTo>
                <a:lnTo>
                  <a:pt x="1583516" y="177799"/>
                </a:lnTo>
                <a:lnTo>
                  <a:pt x="1623120" y="203199"/>
                </a:lnTo>
                <a:lnTo>
                  <a:pt x="1661258" y="241299"/>
                </a:lnTo>
                <a:lnTo>
                  <a:pt x="1679729" y="253999"/>
                </a:lnTo>
                <a:lnTo>
                  <a:pt x="1697792" y="266699"/>
                </a:lnTo>
                <a:lnTo>
                  <a:pt x="1715450" y="292099"/>
                </a:lnTo>
                <a:lnTo>
                  <a:pt x="1732679" y="304799"/>
                </a:lnTo>
                <a:lnTo>
                  <a:pt x="1749460" y="317499"/>
                </a:lnTo>
                <a:lnTo>
                  <a:pt x="1765792" y="342899"/>
                </a:lnTo>
                <a:lnTo>
                  <a:pt x="1781675" y="355599"/>
                </a:lnTo>
                <a:lnTo>
                  <a:pt x="1797091" y="380999"/>
                </a:lnTo>
                <a:lnTo>
                  <a:pt x="1812021" y="393699"/>
                </a:lnTo>
                <a:lnTo>
                  <a:pt x="1826464" y="419099"/>
                </a:lnTo>
                <a:lnTo>
                  <a:pt x="1840420" y="444499"/>
                </a:lnTo>
                <a:lnTo>
                  <a:pt x="1853874" y="457199"/>
                </a:lnTo>
                <a:lnTo>
                  <a:pt x="1866808" y="482599"/>
                </a:lnTo>
                <a:lnTo>
                  <a:pt x="1879223" y="507999"/>
                </a:lnTo>
                <a:lnTo>
                  <a:pt x="1891119" y="520699"/>
                </a:lnTo>
                <a:lnTo>
                  <a:pt x="1902481" y="546099"/>
                </a:lnTo>
                <a:lnTo>
                  <a:pt x="1913295" y="571499"/>
                </a:lnTo>
                <a:lnTo>
                  <a:pt x="1923562" y="596899"/>
                </a:lnTo>
                <a:lnTo>
                  <a:pt x="1933282" y="609599"/>
                </a:lnTo>
                <a:lnTo>
                  <a:pt x="1951033" y="660399"/>
                </a:lnTo>
                <a:lnTo>
                  <a:pt x="1966504" y="711199"/>
                </a:lnTo>
                <a:lnTo>
                  <a:pt x="1973376" y="736599"/>
                </a:lnTo>
                <a:lnTo>
                  <a:pt x="1979660" y="749299"/>
                </a:lnTo>
                <a:lnTo>
                  <a:pt x="1990466" y="800099"/>
                </a:lnTo>
                <a:lnTo>
                  <a:pt x="1998899" y="850899"/>
                </a:lnTo>
                <a:lnTo>
                  <a:pt x="2004936" y="901699"/>
                </a:lnTo>
                <a:lnTo>
                  <a:pt x="2008565" y="952499"/>
                </a:lnTo>
                <a:lnTo>
                  <a:pt x="2009775" y="1003299"/>
                </a:lnTo>
                <a:lnTo>
                  <a:pt x="2009472" y="1028699"/>
                </a:lnTo>
                <a:lnTo>
                  <a:pt x="2008565" y="1054099"/>
                </a:lnTo>
                <a:lnTo>
                  <a:pt x="2007053" y="1066799"/>
                </a:lnTo>
                <a:lnTo>
                  <a:pt x="2004936" y="1092199"/>
                </a:lnTo>
                <a:lnTo>
                  <a:pt x="1998899" y="1142999"/>
                </a:lnTo>
                <a:lnTo>
                  <a:pt x="1990466" y="1193799"/>
                </a:lnTo>
                <a:lnTo>
                  <a:pt x="1979660" y="1244599"/>
                </a:lnTo>
                <a:lnTo>
                  <a:pt x="1966504" y="1295399"/>
                </a:lnTo>
                <a:lnTo>
                  <a:pt x="1959054" y="1308099"/>
                </a:lnTo>
                <a:lnTo>
                  <a:pt x="1951033" y="1333499"/>
                </a:lnTo>
                <a:lnTo>
                  <a:pt x="1942443" y="1358899"/>
                </a:lnTo>
                <a:lnTo>
                  <a:pt x="1933282" y="1384299"/>
                </a:lnTo>
                <a:lnTo>
                  <a:pt x="1923562" y="1409699"/>
                </a:lnTo>
                <a:lnTo>
                  <a:pt x="1913295" y="1422399"/>
                </a:lnTo>
                <a:lnTo>
                  <a:pt x="1902480" y="1447799"/>
                </a:lnTo>
                <a:lnTo>
                  <a:pt x="1891118" y="1473199"/>
                </a:lnTo>
                <a:lnTo>
                  <a:pt x="1879223" y="1498599"/>
                </a:lnTo>
                <a:lnTo>
                  <a:pt x="1866808" y="1511299"/>
                </a:lnTo>
                <a:lnTo>
                  <a:pt x="1853874" y="1536699"/>
                </a:lnTo>
                <a:lnTo>
                  <a:pt x="1840420" y="1562099"/>
                </a:lnTo>
                <a:lnTo>
                  <a:pt x="1826464" y="1574799"/>
                </a:lnTo>
                <a:lnTo>
                  <a:pt x="1812021" y="1600199"/>
                </a:lnTo>
                <a:lnTo>
                  <a:pt x="1797091" y="1612899"/>
                </a:lnTo>
                <a:lnTo>
                  <a:pt x="1781675" y="1638299"/>
                </a:lnTo>
                <a:lnTo>
                  <a:pt x="1765792" y="1650999"/>
                </a:lnTo>
                <a:lnTo>
                  <a:pt x="1749460" y="1676399"/>
                </a:lnTo>
                <a:lnTo>
                  <a:pt x="1732679" y="1689099"/>
                </a:lnTo>
                <a:lnTo>
                  <a:pt x="1715450" y="1714499"/>
                </a:lnTo>
                <a:lnTo>
                  <a:pt x="1697792" y="1727199"/>
                </a:lnTo>
                <a:lnTo>
                  <a:pt x="1679729" y="1739899"/>
                </a:lnTo>
                <a:lnTo>
                  <a:pt x="1661258" y="1765299"/>
                </a:lnTo>
                <a:lnTo>
                  <a:pt x="1623120" y="1790699"/>
                </a:lnTo>
                <a:lnTo>
                  <a:pt x="1583516" y="1816099"/>
                </a:lnTo>
                <a:lnTo>
                  <a:pt x="1521503" y="1854199"/>
                </a:lnTo>
                <a:lnTo>
                  <a:pt x="1478588" y="1879599"/>
                </a:lnTo>
                <a:lnTo>
                  <a:pt x="1412116" y="1917699"/>
                </a:lnTo>
                <a:lnTo>
                  <a:pt x="1389441" y="1930399"/>
                </a:lnTo>
                <a:close/>
              </a:path>
              <a:path w="2009775" h="2006600">
                <a:moveTo>
                  <a:pt x="1320109" y="1955799"/>
                </a:moveTo>
                <a:lnTo>
                  <a:pt x="689665" y="1955799"/>
                </a:lnTo>
                <a:lnTo>
                  <a:pt x="643240" y="1930399"/>
                </a:lnTo>
                <a:lnTo>
                  <a:pt x="1366534" y="1930399"/>
                </a:lnTo>
                <a:lnTo>
                  <a:pt x="1320109" y="1955799"/>
                </a:lnTo>
                <a:close/>
              </a:path>
              <a:path w="2009775" h="2006600">
                <a:moveTo>
                  <a:pt x="1272896" y="1968499"/>
                </a:moveTo>
                <a:lnTo>
                  <a:pt x="736878" y="1968499"/>
                </a:lnTo>
                <a:lnTo>
                  <a:pt x="713184" y="1955799"/>
                </a:lnTo>
                <a:lnTo>
                  <a:pt x="1296590" y="1955799"/>
                </a:lnTo>
                <a:lnTo>
                  <a:pt x="1272896" y="1968499"/>
                </a:lnTo>
                <a:close/>
              </a:path>
              <a:path w="2009775" h="2006600">
                <a:moveTo>
                  <a:pt x="1225066" y="1981199"/>
                </a:moveTo>
                <a:lnTo>
                  <a:pt x="784707" y="1981199"/>
                </a:lnTo>
                <a:lnTo>
                  <a:pt x="760719" y="1968499"/>
                </a:lnTo>
                <a:lnTo>
                  <a:pt x="1249055" y="1968499"/>
                </a:lnTo>
                <a:lnTo>
                  <a:pt x="1225066" y="1981199"/>
                </a:lnTo>
                <a:close/>
              </a:path>
              <a:path w="2009775" h="2006600">
                <a:moveTo>
                  <a:pt x="1176677" y="1993899"/>
                </a:moveTo>
                <a:lnTo>
                  <a:pt x="833097" y="1993899"/>
                </a:lnTo>
                <a:lnTo>
                  <a:pt x="808843" y="1981199"/>
                </a:lnTo>
                <a:lnTo>
                  <a:pt x="1200931" y="1981199"/>
                </a:lnTo>
                <a:lnTo>
                  <a:pt x="1176677" y="1993899"/>
                </a:lnTo>
                <a:close/>
              </a:path>
              <a:path w="2009775" h="2006600">
                <a:moveTo>
                  <a:pt x="1078804" y="2006599"/>
                </a:moveTo>
                <a:lnTo>
                  <a:pt x="930970" y="2006599"/>
                </a:lnTo>
                <a:lnTo>
                  <a:pt x="906391" y="1993899"/>
                </a:lnTo>
                <a:lnTo>
                  <a:pt x="1103383" y="1993899"/>
                </a:lnTo>
                <a:lnTo>
                  <a:pt x="1078804" y="2006599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8" name="object 8"/>
          <p:cNvSpPr/>
          <p:nvPr/>
        </p:nvSpPr>
        <p:spPr>
          <a:xfrm>
            <a:off x="2484387" y="1638300"/>
            <a:ext cx="2009775" cy="2006600"/>
          </a:xfrm>
          <a:custGeom>
            <a:avLst/>
            <a:gdLst/>
            <a:ahLst/>
            <a:cxnLst/>
            <a:rect l="l" t="t" r="r" b="b"/>
            <a:pathLst>
              <a:path w="2009775" h="2006600">
                <a:moveTo>
                  <a:pt x="1176677" y="12699"/>
                </a:moveTo>
                <a:lnTo>
                  <a:pt x="833097" y="12699"/>
                </a:lnTo>
                <a:lnTo>
                  <a:pt x="857439" y="0"/>
                </a:lnTo>
                <a:lnTo>
                  <a:pt x="1152335" y="0"/>
                </a:lnTo>
                <a:lnTo>
                  <a:pt x="1176677" y="12699"/>
                </a:lnTo>
                <a:close/>
              </a:path>
              <a:path w="2009775" h="2006600">
                <a:moveTo>
                  <a:pt x="1249055" y="25399"/>
                </a:moveTo>
                <a:lnTo>
                  <a:pt x="760719" y="25399"/>
                </a:lnTo>
                <a:lnTo>
                  <a:pt x="784708" y="12699"/>
                </a:lnTo>
                <a:lnTo>
                  <a:pt x="1225066" y="12699"/>
                </a:lnTo>
                <a:lnTo>
                  <a:pt x="1249055" y="25399"/>
                </a:lnTo>
                <a:close/>
              </a:path>
              <a:path w="2009775" h="2006600">
                <a:moveTo>
                  <a:pt x="1296590" y="38099"/>
                </a:moveTo>
                <a:lnTo>
                  <a:pt x="713184" y="38099"/>
                </a:lnTo>
                <a:lnTo>
                  <a:pt x="736878" y="25399"/>
                </a:lnTo>
                <a:lnTo>
                  <a:pt x="1272896" y="25399"/>
                </a:lnTo>
                <a:lnTo>
                  <a:pt x="1296590" y="38099"/>
                </a:lnTo>
                <a:close/>
              </a:path>
              <a:path w="2009775" h="2006600">
                <a:moveTo>
                  <a:pt x="1389441" y="76199"/>
                </a:moveTo>
                <a:lnTo>
                  <a:pt x="620333" y="76199"/>
                </a:lnTo>
                <a:lnTo>
                  <a:pt x="689665" y="38099"/>
                </a:lnTo>
                <a:lnTo>
                  <a:pt x="1320109" y="38099"/>
                </a:lnTo>
                <a:lnTo>
                  <a:pt x="1389441" y="76199"/>
                </a:lnTo>
                <a:close/>
              </a:path>
              <a:path w="2009775" h="2006600">
                <a:moveTo>
                  <a:pt x="1389441" y="1930399"/>
                </a:moveTo>
                <a:lnTo>
                  <a:pt x="620333" y="1930399"/>
                </a:lnTo>
                <a:lnTo>
                  <a:pt x="597658" y="1917699"/>
                </a:lnTo>
                <a:lnTo>
                  <a:pt x="531186" y="1879599"/>
                </a:lnTo>
                <a:lnTo>
                  <a:pt x="488271" y="1854199"/>
                </a:lnTo>
                <a:lnTo>
                  <a:pt x="446601" y="1828799"/>
                </a:lnTo>
                <a:lnTo>
                  <a:pt x="406276" y="1803399"/>
                </a:lnTo>
                <a:lnTo>
                  <a:pt x="367393" y="1777999"/>
                </a:lnTo>
                <a:lnTo>
                  <a:pt x="330045" y="1739899"/>
                </a:lnTo>
                <a:lnTo>
                  <a:pt x="311981" y="1727199"/>
                </a:lnTo>
                <a:lnTo>
                  <a:pt x="294324" y="1714499"/>
                </a:lnTo>
                <a:lnTo>
                  <a:pt x="277095" y="1689099"/>
                </a:lnTo>
                <a:lnTo>
                  <a:pt x="260314" y="1676399"/>
                </a:lnTo>
                <a:lnTo>
                  <a:pt x="243982" y="1650999"/>
                </a:lnTo>
                <a:lnTo>
                  <a:pt x="228098" y="1638299"/>
                </a:lnTo>
                <a:lnTo>
                  <a:pt x="212683" y="1612899"/>
                </a:lnTo>
                <a:lnTo>
                  <a:pt x="197753" y="1600199"/>
                </a:lnTo>
                <a:lnTo>
                  <a:pt x="183310" y="1574799"/>
                </a:lnTo>
                <a:lnTo>
                  <a:pt x="169354" y="1562099"/>
                </a:lnTo>
                <a:lnTo>
                  <a:pt x="155900" y="1536699"/>
                </a:lnTo>
                <a:lnTo>
                  <a:pt x="142966" y="1511299"/>
                </a:lnTo>
                <a:lnTo>
                  <a:pt x="130551" y="1498599"/>
                </a:lnTo>
                <a:lnTo>
                  <a:pt x="118655" y="1473199"/>
                </a:lnTo>
                <a:lnTo>
                  <a:pt x="107293" y="1447799"/>
                </a:lnTo>
                <a:lnTo>
                  <a:pt x="96479" y="1422399"/>
                </a:lnTo>
                <a:lnTo>
                  <a:pt x="86212" y="1409699"/>
                </a:lnTo>
                <a:lnTo>
                  <a:pt x="76492" y="1384299"/>
                </a:lnTo>
                <a:lnTo>
                  <a:pt x="67331" y="1358899"/>
                </a:lnTo>
                <a:lnTo>
                  <a:pt x="58740" y="1333499"/>
                </a:lnTo>
                <a:lnTo>
                  <a:pt x="50720" y="1308099"/>
                </a:lnTo>
                <a:lnTo>
                  <a:pt x="43270" y="1295399"/>
                </a:lnTo>
                <a:lnTo>
                  <a:pt x="30114" y="1244599"/>
                </a:lnTo>
                <a:lnTo>
                  <a:pt x="19308" y="1193799"/>
                </a:lnTo>
                <a:lnTo>
                  <a:pt x="10875" y="1142999"/>
                </a:lnTo>
                <a:lnTo>
                  <a:pt x="4838" y="1092199"/>
                </a:lnTo>
                <a:lnTo>
                  <a:pt x="2721" y="1066799"/>
                </a:lnTo>
                <a:lnTo>
                  <a:pt x="1209" y="1054099"/>
                </a:lnTo>
                <a:lnTo>
                  <a:pt x="302" y="1028699"/>
                </a:lnTo>
                <a:lnTo>
                  <a:pt x="0" y="1003299"/>
                </a:lnTo>
                <a:lnTo>
                  <a:pt x="302" y="977899"/>
                </a:lnTo>
                <a:lnTo>
                  <a:pt x="2721" y="927099"/>
                </a:lnTo>
                <a:lnTo>
                  <a:pt x="7557" y="876299"/>
                </a:lnTo>
                <a:lnTo>
                  <a:pt x="14792" y="825499"/>
                </a:lnTo>
                <a:lnTo>
                  <a:pt x="24417" y="774699"/>
                </a:lnTo>
                <a:lnTo>
                  <a:pt x="36398" y="736599"/>
                </a:lnTo>
                <a:lnTo>
                  <a:pt x="43270" y="711199"/>
                </a:lnTo>
                <a:lnTo>
                  <a:pt x="58740" y="660399"/>
                </a:lnTo>
                <a:lnTo>
                  <a:pt x="76492" y="609599"/>
                </a:lnTo>
                <a:lnTo>
                  <a:pt x="86212" y="596899"/>
                </a:lnTo>
                <a:lnTo>
                  <a:pt x="96479" y="571499"/>
                </a:lnTo>
                <a:lnTo>
                  <a:pt x="107293" y="546099"/>
                </a:lnTo>
                <a:lnTo>
                  <a:pt x="118655" y="520699"/>
                </a:lnTo>
                <a:lnTo>
                  <a:pt x="130551" y="507999"/>
                </a:lnTo>
                <a:lnTo>
                  <a:pt x="142966" y="482599"/>
                </a:lnTo>
                <a:lnTo>
                  <a:pt x="155900" y="457199"/>
                </a:lnTo>
                <a:lnTo>
                  <a:pt x="169354" y="444499"/>
                </a:lnTo>
                <a:lnTo>
                  <a:pt x="183310" y="419099"/>
                </a:lnTo>
                <a:lnTo>
                  <a:pt x="197753" y="393699"/>
                </a:lnTo>
                <a:lnTo>
                  <a:pt x="212683" y="380999"/>
                </a:lnTo>
                <a:lnTo>
                  <a:pt x="228098" y="355599"/>
                </a:lnTo>
                <a:lnTo>
                  <a:pt x="243982" y="342899"/>
                </a:lnTo>
                <a:lnTo>
                  <a:pt x="260314" y="317499"/>
                </a:lnTo>
                <a:lnTo>
                  <a:pt x="277095" y="304799"/>
                </a:lnTo>
                <a:lnTo>
                  <a:pt x="294324" y="292099"/>
                </a:lnTo>
                <a:lnTo>
                  <a:pt x="311981" y="266699"/>
                </a:lnTo>
                <a:lnTo>
                  <a:pt x="330045" y="253999"/>
                </a:lnTo>
                <a:lnTo>
                  <a:pt x="348516" y="241299"/>
                </a:lnTo>
                <a:lnTo>
                  <a:pt x="367393" y="215899"/>
                </a:lnTo>
                <a:lnTo>
                  <a:pt x="386654" y="203199"/>
                </a:lnTo>
                <a:lnTo>
                  <a:pt x="426258" y="177799"/>
                </a:lnTo>
                <a:lnTo>
                  <a:pt x="467281" y="152399"/>
                </a:lnTo>
                <a:lnTo>
                  <a:pt x="509573" y="126999"/>
                </a:lnTo>
                <a:lnTo>
                  <a:pt x="553085" y="101599"/>
                </a:lnTo>
                <a:lnTo>
                  <a:pt x="597658" y="76199"/>
                </a:lnTo>
                <a:lnTo>
                  <a:pt x="1412116" y="76199"/>
                </a:lnTo>
                <a:lnTo>
                  <a:pt x="1456689" y="101599"/>
                </a:lnTo>
                <a:lnTo>
                  <a:pt x="1500201" y="126999"/>
                </a:lnTo>
                <a:lnTo>
                  <a:pt x="1542493" y="152399"/>
                </a:lnTo>
                <a:lnTo>
                  <a:pt x="1583516" y="177799"/>
                </a:lnTo>
                <a:lnTo>
                  <a:pt x="1623120" y="203199"/>
                </a:lnTo>
                <a:lnTo>
                  <a:pt x="1661258" y="241299"/>
                </a:lnTo>
                <a:lnTo>
                  <a:pt x="1679729" y="253999"/>
                </a:lnTo>
                <a:lnTo>
                  <a:pt x="1697792" y="266699"/>
                </a:lnTo>
                <a:lnTo>
                  <a:pt x="1715450" y="292099"/>
                </a:lnTo>
                <a:lnTo>
                  <a:pt x="1732679" y="304799"/>
                </a:lnTo>
                <a:lnTo>
                  <a:pt x="1749460" y="317499"/>
                </a:lnTo>
                <a:lnTo>
                  <a:pt x="1765792" y="342899"/>
                </a:lnTo>
                <a:lnTo>
                  <a:pt x="1781675" y="355599"/>
                </a:lnTo>
                <a:lnTo>
                  <a:pt x="1797091" y="380999"/>
                </a:lnTo>
                <a:lnTo>
                  <a:pt x="1812021" y="393699"/>
                </a:lnTo>
                <a:lnTo>
                  <a:pt x="1826464" y="419099"/>
                </a:lnTo>
                <a:lnTo>
                  <a:pt x="1840420" y="444499"/>
                </a:lnTo>
                <a:lnTo>
                  <a:pt x="1853874" y="457199"/>
                </a:lnTo>
                <a:lnTo>
                  <a:pt x="1866808" y="482599"/>
                </a:lnTo>
                <a:lnTo>
                  <a:pt x="1879223" y="507999"/>
                </a:lnTo>
                <a:lnTo>
                  <a:pt x="1891119" y="520699"/>
                </a:lnTo>
                <a:lnTo>
                  <a:pt x="1902481" y="546099"/>
                </a:lnTo>
                <a:lnTo>
                  <a:pt x="1913295" y="571499"/>
                </a:lnTo>
                <a:lnTo>
                  <a:pt x="1923562" y="596899"/>
                </a:lnTo>
                <a:lnTo>
                  <a:pt x="1933282" y="609599"/>
                </a:lnTo>
                <a:lnTo>
                  <a:pt x="1951033" y="660399"/>
                </a:lnTo>
                <a:lnTo>
                  <a:pt x="1966504" y="711199"/>
                </a:lnTo>
                <a:lnTo>
                  <a:pt x="1973376" y="736599"/>
                </a:lnTo>
                <a:lnTo>
                  <a:pt x="1979660" y="749299"/>
                </a:lnTo>
                <a:lnTo>
                  <a:pt x="1990466" y="800099"/>
                </a:lnTo>
                <a:lnTo>
                  <a:pt x="1998899" y="850899"/>
                </a:lnTo>
                <a:lnTo>
                  <a:pt x="2004936" y="901699"/>
                </a:lnTo>
                <a:lnTo>
                  <a:pt x="2008565" y="952499"/>
                </a:lnTo>
                <a:lnTo>
                  <a:pt x="2009775" y="1003299"/>
                </a:lnTo>
                <a:lnTo>
                  <a:pt x="2009472" y="1028699"/>
                </a:lnTo>
                <a:lnTo>
                  <a:pt x="2008565" y="1054099"/>
                </a:lnTo>
                <a:lnTo>
                  <a:pt x="2007053" y="1066799"/>
                </a:lnTo>
                <a:lnTo>
                  <a:pt x="2004936" y="1092199"/>
                </a:lnTo>
                <a:lnTo>
                  <a:pt x="1998899" y="1142999"/>
                </a:lnTo>
                <a:lnTo>
                  <a:pt x="1990466" y="1193799"/>
                </a:lnTo>
                <a:lnTo>
                  <a:pt x="1979660" y="1244599"/>
                </a:lnTo>
                <a:lnTo>
                  <a:pt x="1966504" y="1295399"/>
                </a:lnTo>
                <a:lnTo>
                  <a:pt x="1959054" y="1308099"/>
                </a:lnTo>
                <a:lnTo>
                  <a:pt x="1951033" y="1333499"/>
                </a:lnTo>
                <a:lnTo>
                  <a:pt x="1942443" y="1358899"/>
                </a:lnTo>
                <a:lnTo>
                  <a:pt x="1933282" y="1384299"/>
                </a:lnTo>
                <a:lnTo>
                  <a:pt x="1923562" y="1409699"/>
                </a:lnTo>
                <a:lnTo>
                  <a:pt x="1913295" y="1422399"/>
                </a:lnTo>
                <a:lnTo>
                  <a:pt x="1902480" y="1447799"/>
                </a:lnTo>
                <a:lnTo>
                  <a:pt x="1891118" y="1473199"/>
                </a:lnTo>
                <a:lnTo>
                  <a:pt x="1879223" y="1498599"/>
                </a:lnTo>
                <a:lnTo>
                  <a:pt x="1866808" y="1511299"/>
                </a:lnTo>
                <a:lnTo>
                  <a:pt x="1853874" y="1536699"/>
                </a:lnTo>
                <a:lnTo>
                  <a:pt x="1840420" y="1562099"/>
                </a:lnTo>
                <a:lnTo>
                  <a:pt x="1826464" y="1574799"/>
                </a:lnTo>
                <a:lnTo>
                  <a:pt x="1812021" y="1600199"/>
                </a:lnTo>
                <a:lnTo>
                  <a:pt x="1797091" y="1612899"/>
                </a:lnTo>
                <a:lnTo>
                  <a:pt x="1781675" y="1638299"/>
                </a:lnTo>
                <a:lnTo>
                  <a:pt x="1765792" y="1650999"/>
                </a:lnTo>
                <a:lnTo>
                  <a:pt x="1749460" y="1676399"/>
                </a:lnTo>
                <a:lnTo>
                  <a:pt x="1732679" y="1689099"/>
                </a:lnTo>
                <a:lnTo>
                  <a:pt x="1715450" y="1714499"/>
                </a:lnTo>
                <a:lnTo>
                  <a:pt x="1697792" y="1727199"/>
                </a:lnTo>
                <a:lnTo>
                  <a:pt x="1679729" y="1739899"/>
                </a:lnTo>
                <a:lnTo>
                  <a:pt x="1661258" y="1765299"/>
                </a:lnTo>
                <a:lnTo>
                  <a:pt x="1623120" y="1790699"/>
                </a:lnTo>
                <a:lnTo>
                  <a:pt x="1583516" y="1816099"/>
                </a:lnTo>
                <a:lnTo>
                  <a:pt x="1521503" y="1854199"/>
                </a:lnTo>
                <a:lnTo>
                  <a:pt x="1478588" y="1879599"/>
                </a:lnTo>
                <a:lnTo>
                  <a:pt x="1412116" y="1917699"/>
                </a:lnTo>
                <a:lnTo>
                  <a:pt x="1389441" y="1930399"/>
                </a:lnTo>
                <a:close/>
              </a:path>
              <a:path w="2009775" h="2006600">
                <a:moveTo>
                  <a:pt x="1320109" y="1955799"/>
                </a:moveTo>
                <a:lnTo>
                  <a:pt x="689665" y="1955799"/>
                </a:lnTo>
                <a:lnTo>
                  <a:pt x="643240" y="1930399"/>
                </a:lnTo>
                <a:lnTo>
                  <a:pt x="1366534" y="1930399"/>
                </a:lnTo>
                <a:lnTo>
                  <a:pt x="1320109" y="1955799"/>
                </a:lnTo>
                <a:close/>
              </a:path>
              <a:path w="2009775" h="2006600">
                <a:moveTo>
                  <a:pt x="1272896" y="1968499"/>
                </a:moveTo>
                <a:lnTo>
                  <a:pt x="736878" y="1968499"/>
                </a:lnTo>
                <a:lnTo>
                  <a:pt x="713184" y="1955799"/>
                </a:lnTo>
                <a:lnTo>
                  <a:pt x="1296590" y="1955799"/>
                </a:lnTo>
                <a:lnTo>
                  <a:pt x="1272896" y="1968499"/>
                </a:lnTo>
                <a:close/>
              </a:path>
              <a:path w="2009775" h="2006600">
                <a:moveTo>
                  <a:pt x="1225066" y="1981199"/>
                </a:moveTo>
                <a:lnTo>
                  <a:pt x="784707" y="1981199"/>
                </a:lnTo>
                <a:lnTo>
                  <a:pt x="760719" y="1968499"/>
                </a:lnTo>
                <a:lnTo>
                  <a:pt x="1249055" y="1968499"/>
                </a:lnTo>
                <a:lnTo>
                  <a:pt x="1225066" y="1981199"/>
                </a:lnTo>
                <a:close/>
              </a:path>
              <a:path w="2009775" h="2006600">
                <a:moveTo>
                  <a:pt x="1176677" y="1993899"/>
                </a:moveTo>
                <a:lnTo>
                  <a:pt x="833097" y="1993899"/>
                </a:lnTo>
                <a:lnTo>
                  <a:pt x="808843" y="1981199"/>
                </a:lnTo>
                <a:lnTo>
                  <a:pt x="1200931" y="1981199"/>
                </a:lnTo>
                <a:lnTo>
                  <a:pt x="1176677" y="1993899"/>
                </a:lnTo>
                <a:close/>
              </a:path>
              <a:path w="2009775" h="2006600">
                <a:moveTo>
                  <a:pt x="1078804" y="2006599"/>
                </a:moveTo>
                <a:lnTo>
                  <a:pt x="930970" y="2006599"/>
                </a:lnTo>
                <a:lnTo>
                  <a:pt x="906391" y="1993899"/>
                </a:lnTo>
                <a:lnTo>
                  <a:pt x="1103383" y="1993899"/>
                </a:lnTo>
                <a:lnTo>
                  <a:pt x="1078804" y="2006599"/>
                </a:lnTo>
                <a:close/>
              </a:path>
            </a:pathLst>
          </a:custGeom>
          <a:solidFill>
            <a:srgbClr val="5C2E80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9" name="object 9"/>
          <p:cNvSpPr txBox="1"/>
          <p:nvPr/>
        </p:nvSpPr>
        <p:spPr>
          <a:xfrm>
            <a:off x="2484387" y="3967386"/>
            <a:ext cx="1619885" cy="3479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lang="fr-FR" sz="2100" b="1" spc="-105" dirty="0">
                <a:latin typeface="Arial"/>
                <a:cs typeface="Arial"/>
              </a:rPr>
              <a:t>CONSEILLER</a:t>
            </a:r>
            <a:endParaRPr lang="fr-FR" sz="2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72372" y="4752340"/>
            <a:ext cx="2313940" cy="187134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297815" marR="128905" indent="-161290">
              <a:lnSpc>
                <a:spcPts val="1800"/>
              </a:lnSpc>
              <a:spcBef>
                <a:spcPts val="270"/>
              </a:spcBef>
            </a:pPr>
            <a:r>
              <a:rPr lang="fr-FR" sz="1600" spc="55" dirty="0">
                <a:latin typeface="Arial" panose="020B0604020202020204" pitchFamily="34" charset="0"/>
                <a:cs typeface="Arial" panose="020B0604020202020204" pitchFamily="34" charset="0"/>
              </a:rPr>
              <a:t>Nous</a:t>
            </a:r>
            <a:r>
              <a:rPr lang="fr-FR" sz="16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accompagnons 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600" spc="35" dirty="0">
                <a:latin typeface="Arial" panose="020B0604020202020204" pitchFamily="34" charset="0"/>
                <a:cs typeface="Arial" panose="020B0604020202020204" pitchFamily="34" charset="0"/>
              </a:rPr>
              <a:t>professionnels 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sz="1600" spc="35" dirty="0">
                <a:latin typeface="Arial" panose="020B0604020202020204" pitchFamily="34" charset="0"/>
                <a:cs typeface="Arial" panose="020B0604020202020204" pitchFamily="34" charset="0"/>
              </a:rPr>
              <a:t>secteur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fr-FR" sz="1600" spc="-3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800"/>
              </a:lnSpc>
            </a:pPr>
            <a:r>
              <a:rPr lang="fr-FR" sz="1600" spc="75" dirty="0">
                <a:latin typeface="Arial" panose="020B0604020202020204" pitchFamily="34" charset="0"/>
                <a:cs typeface="Arial" panose="020B0604020202020204" pitchFamily="34" charset="0"/>
              </a:rPr>
              <a:t>montage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600" spc="-3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leur </a:t>
            </a:r>
            <a:r>
              <a:rPr lang="fr-FR" sz="1600" spc="35" dirty="0">
                <a:latin typeface="Arial" panose="020B0604020202020204" pitchFamily="34" charset="0"/>
                <a:cs typeface="Arial" panose="020B0604020202020204" pitchFamily="34" charset="0"/>
              </a:rPr>
              <a:t>dossier  en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leur </a:t>
            </a:r>
            <a:r>
              <a:rPr lang="fr-FR" sz="1600" spc="55" dirty="0">
                <a:latin typeface="Arial" panose="020B0604020202020204" pitchFamily="34" charset="0"/>
                <a:cs typeface="Arial" panose="020B0604020202020204" pitchFamily="34" charset="0"/>
              </a:rPr>
              <a:t>apportant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des  réponses </a:t>
            </a:r>
            <a:r>
              <a:rPr lang="fr-FR" sz="1600" spc="35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matière  </a:t>
            </a:r>
            <a:r>
              <a:rPr lang="fr-FR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juridique,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fiscale,  </a:t>
            </a:r>
            <a:r>
              <a:rPr lang="fr-FR" sz="1600" b="1" spc="15" dirty="0">
                <a:latin typeface="Arial" panose="020B0604020202020204" pitchFamily="34" charset="0"/>
                <a:cs typeface="Arial" panose="020B0604020202020204" pitchFamily="34" charset="0"/>
              </a:rPr>
              <a:t>patrimoniale.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32570" y="3981625"/>
            <a:ext cx="1345565" cy="3479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lang="fr-FR" sz="2100" b="1" spc="25" dirty="0">
                <a:latin typeface="Arial"/>
                <a:cs typeface="Arial"/>
              </a:rPr>
              <a:t>N</a:t>
            </a:r>
            <a:r>
              <a:rPr lang="fr-FR" sz="2100" b="1" spc="-200" dirty="0">
                <a:latin typeface="Arial"/>
                <a:cs typeface="Arial"/>
              </a:rPr>
              <a:t>É</a:t>
            </a:r>
            <a:r>
              <a:rPr lang="fr-FR" sz="2100" b="1" spc="-170" dirty="0">
                <a:latin typeface="Arial"/>
                <a:cs typeface="Arial"/>
              </a:rPr>
              <a:t>G</a:t>
            </a:r>
            <a:r>
              <a:rPr lang="fr-FR" sz="2100" b="1" spc="-35" dirty="0">
                <a:latin typeface="Arial"/>
                <a:cs typeface="Arial"/>
              </a:rPr>
              <a:t>O</a:t>
            </a:r>
            <a:r>
              <a:rPr lang="fr-FR" sz="2100" b="1" spc="-200" dirty="0">
                <a:latin typeface="Arial"/>
                <a:cs typeface="Arial"/>
              </a:rPr>
              <a:t>C</a:t>
            </a:r>
            <a:r>
              <a:rPr lang="fr-FR" sz="2100" b="1" spc="-10" dirty="0">
                <a:latin typeface="Arial"/>
                <a:cs typeface="Arial"/>
              </a:rPr>
              <a:t>I</a:t>
            </a:r>
            <a:r>
              <a:rPr lang="fr-FR" sz="2100" b="1" spc="-200" dirty="0">
                <a:latin typeface="Arial"/>
                <a:cs typeface="Arial"/>
              </a:rPr>
              <a:t>E</a:t>
            </a:r>
            <a:r>
              <a:rPr lang="fr-FR" sz="2100" b="1" spc="-70" dirty="0">
                <a:latin typeface="Arial"/>
                <a:cs typeface="Arial"/>
              </a:rPr>
              <a:t>R</a:t>
            </a:r>
            <a:endParaRPr lang="fr-FR" sz="21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35365" y="4742404"/>
            <a:ext cx="2339975" cy="187134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31470" marR="323850" indent="-635" algn="ctr">
              <a:lnSpc>
                <a:spcPts val="1800"/>
              </a:lnSpc>
              <a:spcBef>
                <a:spcPts val="270"/>
              </a:spcBef>
            </a:pPr>
            <a:r>
              <a:rPr lang="fr-FR" sz="1600" spc="55" dirty="0">
                <a:latin typeface="Arial" panose="020B0604020202020204" pitchFamily="34" charset="0"/>
                <a:cs typeface="Arial" panose="020B0604020202020204" pitchFamily="34" charset="0"/>
              </a:rPr>
              <a:t>Nous</a:t>
            </a:r>
            <a:r>
              <a:rPr lang="fr-FR" sz="1600" spc="-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30" dirty="0">
                <a:latin typeface="Arial" panose="020B0604020202020204" pitchFamily="34" charset="0"/>
                <a:cs typeface="Arial" panose="020B0604020202020204" pitchFamily="34" charset="0"/>
              </a:rPr>
              <a:t>intervenons  </a:t>
            </a:r>
            <a:r>
              <a:rPr lang="fr-FR" sz="1600" spc="35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600" spc="65" dirty="0">
                <a:latin typeface="Arial" panose="020B0604020202020204" pitchFamily="34" charset="0"/>
                <a:cs typeface="Arial" panose="020B0604020202020204" pitchFamily="34" charset="0"/>
              </a:rPr>
              <a:t>amont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des  </a:t>
            </a:r>
            <a:r>
              <a:rPr lang="fr-FR" sz="1600" spc="40" dirty="0">
                <a:latin typeface="Arial" panose="020B0604020202020204" pitchFamily="34" charset="0"/>
                <a:cs typeface="Arial" panose="020B0604020202020204" pitchFamily="34" charset="0"/>
              </a:rPr>
              <a:t>transactions</a:t>
            </a:r>
            <a:r>
              <a:rPr lang="fr-FR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dans  </a:t>
            </a:r>
            <a:r>
              <a:rPr lang="fr-FR" sz="1600" spc="55" dirty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fr-FR" sz="16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recherche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800"/>
              </a:lnSpc>
            </a:pPr>
            <a:r>
              <a:rPr lang="fr-FR" sz="1600" b="1" spc="2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vendeurs </a:t>
            </a:r>
            <a:r>
              <a:rPr lang="fr-FR" sz="1600" b="1" spc="-15" dirty="0">
                <a:latin typeface="Arial" panose="020B0604020202020204" pitchFamily="34" charset="0"/>
                <a:cs typeface="Arial" panose="020B0604020202020204" pitchFamily="34" charset="0"/>
              </a:rPr>
              <a:t>ou 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d’acquéreurs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dans  </a:t>
            </a:r>
            <a:r>
              <a:rPr lang="fr-FR" sz="1600" b="1" spc="10" dirty="0">
                <a:latin typeface="Arial" panose="020B0604020202020204" pitchFamily="34" charset="0"/>
                <a:cs typeface="Arial" panose="020B0604020202020204" pitchFamily="34" charset="0"/>
              </a:rPr>
              <a:t>l'évaluation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du fonds</a:t>
            </a:r>
            <a:r>
              <a:rPr lang="fr-FR" sz="1600" spc="-2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  </a:t>
            </a:r>
            <a:r>
              <a:rPr lang="fr-FR" sz="1600" spc="75" dirty="0">
                <a:latin typeface="Arial" panose="020B0604020202020204" pitchFamily="34" charset="0"/>
                <a:cs typeface="Arial" panose="020B0604020202020204" pitchFamily="34" charset="0"/>
              </a:rPr>
              <a:t>commerce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fr-FR" sz="1600" spc="-3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murs.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439390" y="3981625"/>
            <a:ext cx="1951989" cy="3479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lang="fr-FR" sz="2100" b="1" spc="-70" dirty="0">
                <a:latin typeface="Arial"/>
                <a:cs typeface="Arial"/>
              </a:rPr>
              <a:t>TRANSMETTRE</a:t>
            </a:r>
            <a:endParaRPr lang="fr-FR" sz="2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79263" y="4742401"/>
            <a:ext cx="2091689" cy="1881284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210820" marR="203200" algn="ctr">
              <a:lnSpc>
                <a:spcPts val="1800"/>
              </a:lnSpc>
              <a:spcBef>
                <a:spcPts val="270"/>
              </a:spcBef>
            </a:pPr>
            <a:r>
              <a:rPr lang="fr-FR" sz="1600" spc="55" dirty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rédigeons  </a:t>
            </a:r>
            <a:r>
              <a:rPr lang="fr-FR" sz="1600" b="1" spc="-35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600" b="1" spc="10" dirty="0">
                <a:latin typeface="Arial" panose="020B0604020202020204" pitchFamily="34" charset="0"/>
                <a:cs typeface="Arial" panose="020B0604020202020204" pitchFamily="34" charset="0"/>
              </a:rPr>
              <a:t>actes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lang="fr-FR" sz="16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marR="27305" algn="ctr">
              <a:lnSpc>
                <a:spcPts val="1800"/>
              </a:lnSpc>
            </a:pPr>
            <a:r>
              <a:rPr lang="fr-FR" sz="1600" spc="10" dirty="0">
                <a:latin typeface="Arial" panose="020B0604020202020204" pitchFamily="34" charset="0"/>
                <a:cs typeface="Arial" panose="020B0604020202020204" pitchFamily="34" charset="0"/>
              </a:rPr>
              <a:t>cessions,</a:t>
            </a:r>
            <a:r>
              <a:rPr lang="fr-FR" sz="16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10" dirty="0">
                <a:latin typeface="Arial" panose="020B0604020202020204" pitchFamily="34" charset="0"/>
                <a:cs typeface="Arial" panose="020B0604020202020204" pitchFamily="34" charset="0"/>
              </a:rPr>
              <a:t>acquisitions, 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donations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600" spc="-2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murs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635" algn="ctr">
              <a:lnSpc>
                <a:spcPts val="1800"/>
              </a:lnSpc>
            </a:pP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600" spc="50" dirty="0">
                <a:latin typeface="Arial" panose="020B0604020202020204" pitchFamily="34" charset="0"/>
                <a:cs typeface="Arial" panose="020B0604020202020204" pitchFamily="34" charset="0"/>
              </a:rPr>
              <a:t>fonds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  </a:t>
            </a:r>
            <a:r>
              <a:rPr lang="fr-FR" sz="1600" spc="75" dirty="0">
                <a:latin typeface="Arial" panose="020B0604020202020204" pitchFamily="34" charset="0"/>
                <a:cs typeface="Arial" panose="020B0604020202020204" pitchFamily="34" charset="0"/>
              </a:rPr>
              <a:t>commerce </a:t>
            </a:r>
            <a:r>
              <a:rPr lang="fr-FR" sz="1600" spc="25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600" spc="-3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10" dirty="0">
                <a:latin typeface="Arial" panose="020B0604020202020204" pitchFamily="34" charset="0"/>
                <a:cs typeface="Arial" panose="020B0604020202020204" pitchFamily="34" charset="0"/>
              </a:rPr>
              <a:t>titres  </a:t>
            </a:r>
            <a:r>
              <a:rPr lang="fr-FR" sz="1600" spc="6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6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spc="5" dirty="0">
                <a:latin typeface="Arial" panose="020B0604020202020204" pitchFamily="34" charset="0"/>
                <a:cs typeface="Arial" panose="020B0604020202020204" pitchFamily="34" charset="0"/>
              </a:rPr>
              <a:t>sociétés.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16962" y="2204702"/>
            <a:ext cx="893444" cy="823594"/>
          </a:xfrm>
          <a:custGeom>
            <a:avLst/>
            <a:gdLst/>
            <a:ahLst/>
            <a:cxnLst/>
            <a:rect l="l" t="t" r="r" b="b"/>
            <a:pathLst>
              <a:path w="893445" h="823594">
                <a:moveTo>
                  <a:pt x="795014" y="823305"/>
                </a:moveTo>
                <a:lnTo>
                  <a:pt x="97992" y="823305"/>
                </a:lnTo>
                <a:lnTo>
                  <a:pt x="59885" y="815592"/>
                </a:lnTo>
                <a:lnTo>
                  <a:pt x="28733" y="794571"/>
                </a:lnTo>
                <a:lnTo>
                  <a:pt x="7712" y="763419"/>
                </a:lnTo>
                <a:lnTo>
                  <a:pt x="0" y="725313"/>
                </a:lnTo>
                <a:lnTo>
                  <a:pt x="0" y="272248"/>
                </a:lnTo>
                <a:lnTo>
                  <a:pt x="7712" y="234141"/>
                </a:lnTo>
                <a:lnTo>
                  <a:pt x="28733" y="202989"/>
                </a:lnTo>
                <a:lnTo>
                  <a:pt x="59885" y="181969"/>
                </a:lnTo>
                <a:lnTo>
                  <a:pt x="97992" y="174256"/>
                </a:lnTo>
                <a:lnTo>
                  <a:pt x="209108" y="174256"/>
                </a:lnTo>
                <a:lnTo>
                  <a:pt x="209108" y="97992"/>
                </a:lnTo>
                <a:lnTo>
                  <a:pt x="216821" y="59885"/>
                </a:lnTo>
                <a:lnTo>
                  <a:pt x="237841" y="28733"/>
                </a:lnTo>
                <a:lnTo>
                  <a:pt x="268992" y="7712"/>
                </a:lnTo>
                <a:lnTo>
                  <a:pt x="307096" y="0"/>
                </a:lnTo>
                <a:lnTo>
                  <a:pt x="585906" y="0"/>
                </a:lnTo>
                <a:lnTo>
                  <a:pt x="624011" y="7712"/>
                </a:lnTo>
                <a:lnTo>
                  <a:pt x="655164" y="28733"/>
                </a:lnTo>
                <a:lnTo>
                  <a:pt x="673956" y="56580"/>
                </a:lnTo>
                <a:lnTo>
                  <a:pt x="307096" y="56580"/>
                </a:lnTo>
                <a:lnTo>
                  <a:pt x="290993" y="59839"/>
                </a:lnTo>
                <a:lnTo>
                  <a:pt x="277829" y="68724"/>
                </a:lnTo>
                <a:lnTo>
                  <a:pt x="268947" y="81889"/>
                </a:lnTo>
                <a:lnTo>
                  <a:pt x="265691" y="97992"/>
                </a:lnTo>
                <a:lnTo>
                  <a:pt x="265690" y="174257"/>
                </a:lnTo>
                <a:lnTo>
                  <a:pt x="795023" y="174257"/>
                </a:lnTo>
                <a:lnTo>
                  <a:pt x="833120" y="181969"/>
                </a:lnTo>
                <a:lnTo>
                  <a:pt x="864272" y="202989"/>
                </a:lnTo>
                <a:lnTo>
                  <a:pt x="883062" y="230834"/>
                </a:lnTo>
                <a:lnTo>
                  <a:pt x="97992" y="230834"/>
                </a:lnTo>
                <a:lnTo>
                  <a:pt x="81888" y="234094"/>
                </a:lnTo>
                <a:lnTo>
                  <a:pt x="68722" y="242978"/>
                </a:lnTo>
                <a:lnTo>
                  <a:pt x="59837" y="256144"/>
                </a:lnTo>
                <a:lnTo>
                  <a:pt x="56576" y="272248"/>
                </a:lnTo>
                <a:lnTo>
                  <a:pt x="56576" y="367662"/>
                </a:lnTo>
                <a:lnTo>
                  <a:pt x="76921" y="381440"/>
                </a:lnTo>
                <a:lnTo>
                  <a:pt x="106752" y="399599"/>
                </a:lnTo>
                <a:lnTo>
                  <a:pt x="145038" y="419993"/>
                </a:lnTo>
                <a:lnTo>
                  <a:pt x="180331" y="435805"/>
                </a:lnTo>
                <a:lnTo>
                  <a:pt x="56578" y="435805"/>
                </a:lnTo>
                <a:lnTo>
                  <a:pt x="56578" y="725313"/>
                </a:lnTo>
                <a:lnTo>
                  <a:pt x="59838" y="741417"/>
                </a:lnTo>
                <a:lnTo>
                  <a:pt x="68722" y="754582"/>
                </a:lnTo>
                <a:lnTo>
                  <a:pt x="81888" y="763467"/>
                </a:lnTo>
                <a:lnTo>
                  <a:pt x="97992" y="766727"/>
                </a:lnTo>
                <a:lnTo>
                  <a:pt x="883062" y="766727"/>
                </a:lnTo>
                <a:lnTo>
                  <a:pt x="864272" y="794571"/>
                </a:lnTo>
                <a:lnTo>
                  <a:pt x="833120" y="815592"/>
                </a:lnTo>
                <a:lnTo>
                  <a:pt x="795014" y="823305"/>
                </a:lnTo>
                <a:close/>
              </a:path>
              <a:path w="893445" h="823594">
                <a:moveTo>
                  <a:pt x="795023" y="174257"/>
                </a:moveTo>
                <a:lnTo>
                  <a:pt x="627321" y="174257"/>
                </a:lnTo>
                <a:lnTo>
                  <a:pt x="627321" y="97992"/>
                </a:lnTo>
                <a:lnTo>
                  <a:pt x="624061" y="81888"/>
                </a:lnTo>
                <a:lnTo>
                  <a:pt x="615175" y="68723"/>
                </a:lnTo>
                <a:lnTo>
                  <a:pt x="602009" y="59839"/>
                </a:lnTo>
                <a:lnTo>
                  <a:pt x="585906" y="56580"/>
                </a:lnTo>
                <a:lnTo>
                  <a:pt x="673956" y="56580"/>
                </a:lnTo>
                <a:lnTo>
                  <a:pt x="676186" y="59885"/>
                </a:lnTo>
                <a:lnTo>
                  <a:pt x="683900" y="97992"/>
                </a:lnTo>
                <a:lnTo>
                  <a:pt x="683900" y="174256"/>
                </a:lnTo>
                <a:lnTo>
                  <a:pt x="795023" y="174257"/>
                </a:lnTo>
                <a:close/>
              </a:path>
              <a:path w="893445" h="823594">
                <a:moveTo>
                  <a:pt x="585455" y="174257"/>
                </a:moveTo>
                <a:lnTo>
                  <a:pt x="305667" y="174257"/>
                </a:lnTo>
                <a:lnTo>
                  <a:pt x="305667" y="153759"/>
                </a:lnTo>
                <a:lnTo>
                  <a:pt x="310909" y="127849"/>
                </a:lnTo>
                <a:lnTo>
                  <a:pt x="325198" y="106668"/>
                </a:lnTo>
                <a:lnTo>
                  <a:pt x="346373" y="92375"/>
                </a:lnTo>
                <a:lnTo>
                  <a:pt x="372277" y="87130"/>
                </a:lnTo>
                <a:lnTo>
                  <a:pt x="518809" y="87130"/>
                </a:lnTo>
                <a:lnTo>
                  <a:pt x="565912" y="106668"/>
                </a:lnTo>
                <a:lnTo>
                  <a:pt x="583420" y="143707"/>
                </a:lnTo>
                <a:lnTo>
                  <a:pt x="366653" y="143707"/>
                </a:lnTo>
                <a:lnTo>
                  <a:pt x="362245" y="148122"/>
                </a:lnTo>
                <a:lnTo>
                  <a:pt x="362245" y="174256"/>
                </a:lnTo>
                <a:lnTo>
                  <a:pt x="585455" y="174256"/>
                </a:lnTo>
                <a:close/>
              </a:path>
              <a:path w="893445" h="823594">
                <a:moveTo>
                  <a:pt x="585455" y="174256"/>
                </a:moveTo>
                <a:lnTo>
                  <a:pt x="528876" y="174256"/>
                </a:lnTo>
                <a:lnTo>
                  <a:pt x="528876" y="148122"/>
                </a:lnTo>
                <a:lnTo>
                  <a:pt x="524454" y="143707"/>
                </a:lnTo>
                <a:lnTo>
                  <a:pt x="583420" y="143707"/>
                </a:lnTo>
                <a:lnTo>
                  <a:pt x="585455" y="153759"/>
                </a:lnTo>
                <a:lnTo>
                  <a:pt x="585455" y="174256"/>
                </a:lnTo>
                <a:close/>
              </a:path>
              <a:path w="893445" h="823594">
                <a:moveTo>
                  <a:pt x="753348" y="482656"/>
                </a:moveTo>
                <a:lnTo>
                  <a:pt x="541888" y="482656"/>
                </a:lnTo>
                <a:lnTo>
                  <a:pt x="611242" y="471794"/>
                </a:lnTo>
                <a:lnTo>
                  <a:pt x="674480" y="453563"/>
                </a:lnTo>
                <a:lnTo>
                  <a:pt x="730111" y="431125"/>
                </a:lnTo>
                <a:lnTo>
                  <a:pt x="776641" y="407645"/>
                </a:lnTo>
                <a:lnTo>
                  <a:pt x="812577" y="386285"/>
                </a:lnTo>
                <a:lnTo>
                  <a:pt x="836426" y="370210"/>
                </a:lnTo>
                <a:lnTo>
                  <a:pt x="836426" y="272248"/>
                </a:lnTo>
                <a:lnTo>
                  <a:pt x="833166" y="256143"/>
                </a:lnTo>
                <a:lnTo>
                  <a:pt x="824282" y="242978"/>
                </a:lnTo>
                <a:lnTo>
                  <a:pt x="811117" y="234094"/>
                </a:lnTo>
                <a:lnTo>
                  <a:pt x="795012" y="230834"/>
                </a:lnTo>
                <a:lnTo>
                  <a:pt x="883062" y="230834"/>
                </a:lnTo>
                <a:lnTo>
                  <a:pt x="885293" y="234141"/>
                </a:lnTo>
                <a:lnTo>
                  <a:pt x="893006" y="272248"/>
                </a:lnTo>
                <a:lnTo>
                  <a:pt x="893006" y="438321"/>
                </a:lnTo>
                <a:lnTo>
                  <a:pt x="836428" y="438321"/>
                </a:lnTo>
                <a:lnTo>
                  <a:pt x="803474" y="457712"/>
                </a:lnTo>
                <a:lnTo>
                  <a:pt x="763034" y="478476"/>
                </a:lnTo>
                <a:lnTo>
                  <a:pt x="753348" y="482656"/>
                </a:lnTo>
                <a:close/>
              </a:path>
              <a:path w="893445" h="823594">
                <a:moveTo>
                  <a:pt x="418673" y="480943"/>
                </a:moveTo>
                <a:lnTo>
                  <a:pt x="362092" y="480943"/>
                </a:lnTo>
                <a:lnTo>
                  <a:pt x="362124" y="471001"/>
                </a:lnTo>
                <a:lnTo>
                  <a:pt x="366100" y="451356"/>
                </a:lnTo>
                <a:lnTo>
                  <a:pt x="377024" y="435169"/>
                </a:lnTo>
                <a:lnTo>
                  <a:pt x="393211" y="424246"/>
                </a:lnTo>
                <a:lnTo>
                  <a:pt x="413013" y="420238"/>
                </a:lnTo>
                <a:lnTo>
                  <a:pt x="490967" y="420238"/>
                </a:lnTo>
                <a:lnTo>
                  <a:pt x="526957" y="435169"/>
                </a:lnTo>
                <a:lnTo>
                  <a:pt x="541856" y="471001"/>
                </a:lnTo>
                <a:lnTo>
                  <a:pt x="541888" y="476815"/>
                </a:lnTo>
                <a:lnTo>
                  <a:pt x="418673" y="476815"/>
                </a:lnTo>
                <a:lnTo>
                  <a:pt x="418673" y="480943"/>
                </a:lnTo>
                <a:close/>
              </a:path>
              <a:path w="893445" h="823594">
                <a:moveTo>
                  <a:pt x="490969" y="600031"/>
                </a:moveTo>
                <a:lnTo>
                  <a:pt x="413015" y="600031"/>
                </a:lnTo>
                <a:lnTo>
                  <a:pt x="393212" y="596024"/>
                </a:lnTo>
                <a:lnTo>
                  <a:pt x="377025" y="585100"/>
                </a:lnTo>
                <a:lnTo>
                  <a:pt x="366102" y="568913"/>
                </a:lnTo>
                <a:lnTo>
                  <a:pt x="362094" y="549111"/>
                </a:lnTo>
                <a:lnTo>
                  <a:pt x="362094" y="537642"/>
                </a:lnTo>
                <a:lnTo>
                  <a:pt x="306089" y="531656"/>
                </a:lnTo>
                <a:lnTo>
                  <a:pt x="253320" y="520773"/>
                </a:lnTo>
                <a:lnTo>
                  <a:pt x="204318" y="506219"/>
                </a:lnTo>
                <a:lnTo>
                  <a:pt x="159613" y="489220"/>
                </a:lnTo>
                <a:lnTo>
                  <a:pt x="119735" y="471001"/>
                </a:lnTo>
                <a:lnTo>
                  <a:pt x="85213" y="452787"/>
                </a:lnTo>
                <a:lnTo>
                  <a:pt x="56578" y="435805"/>
                </a:lnTo>
                <a:lnTo>
                  <a:pt x="180331" y="435805"/>
                </a:lnTo>
                <a:lnTo>
                  <a:pt x="190747" y="440472"/>
                </a:lnTo>
                <a:lnTo>
                  <a:pt x="242847" y="458888"/>
                </a:lnTo>
                <a:lnTo>
                  <a:pt x="300306" y="473095"/>
                </a:lnTo>
                <a:lnTo>
                  <a:pt x="362092" y="480943"/>
                </a:lnTo>
                <a:lnTo>
                  <a:pt x="418673" y="480943"/>
                </a:lnTo>
                <a:lnTo>
                  <a:pt x="418673" y="543451"/>
                </a:lnTo>
                <a:lnTo>
                  <a:pt x="541889" y="543451"/>
                </a:lnTo>
                <a:lnTo>
                  <a:pt x="541889" y="549111"/>
                </a:lnTo>
                <a:lnTo>
                  <a:pt x="537882" y="568913"/>
                </a:lnTo>
                <a:lnTo>
                  <a:pt x="526958" y="585100"/>
                </a:lnTo>
                <a:lnTo>
                  <a:pt x="510771" y="596024"/>
                </a:lnTo>
                <a:lnTo>
                  <a:pt x="490969" y="600031"/>
                </a:lnTo>
                <a:close/>
              </a:path>
              <a:path w="893445" h="823594">
                <a:moveTo>
                  <a:pt x="883062" y="766727"/>
                </a:moveTo>
                <a:lnTo>
                  <a:pt x="795014" y="766727"/>
                </a:lnTo>
                <a:lnTo>
                  <a:pt x="811119" y="763467"/>
                </a:lnTo>
                <a:lnTo>
                  <a:pt x="824284" y="754582"/>
                </a:lnTo>
                <a:lnTo>
                  <a:pt x="833168" y="741417"/>
                </a:lnTo>
                <a:lnTo>
                  <a:pt x="836428" y="725313"/>
                </a:lnTo>
                <a:lnTo>
                  <a:pt x="836428" y="438321"/>
                </a:lnTo>
                <a:lnTo>
                  <a:pt x="893006" y="438321"/>
                </a:lnTo>
                <a:lnTo>
                  <a:pt x="893006" y="725313"/>
                </a:lnTo>
                <a:lnTo>
                  <a:pt x="885293" y="763419"/>
                </a:lnTo>
                <a:lnTo>
                  <a:pt x="883062" y="766727"/>
                </a:lnTo>
                <a:close/>
              </a:path>
              <a:path w="893445" h="823594">
                <a:moveTo>
                  <a:pt x="541889" y="543451"/>
                </a:moveTo>
                <a:lnTo>
                  <a:pt x="485311" y="543451"/>
                </a:lnTo>
                <a:lnTo>
                  <a:pt x="485311" y="476815"/>
                </a:lnTo>
                <a:lnTo>
                  <a:pt x="541888" y="476815"/>
                </a:lnTo>
                <a:lnTo>
                  <a:pt x="541888" y="482656"/>
                </a:lnTo>
                <a:lnTo>
                  <a:pt x="753348" y="482656"/>
                </a:lnTo>
                <a:lnTo>
                  <a:pt x="715881" y="498822"/>
                </a:lnTo>
                <a:lnTo>
                  <a:pt x="662790" y="516960"/>
                </a:lnTo>
                <a:lnTo>
                  <a:pt x="604535" y="531099"/>
                </a:lnTo>
                <a:lnTo>
                  <a:pt x="541889" y="539449"/>
                </a:lnTo>
                <a:lnTo>
                  <a:pt x="541889" y="5434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16"/>
          <p:cNvSpPr/>
          <p:nvPr/>
        </p:nvSpPr>
        <p:spPr>
          <a:xfrm>
            <a:off x="3103511" y="2160577"/>
            <a:ext cx="771525" cy="923925"/>
          </a:xfrm>
          <a:custGeom>
            <a:avLst/>
            <a:gdLst/>
            <a:ahLst/>
            <a:cxnLst/>
            <a:rect l="l" t="t" r="r" b="b"/>
            <a:pathLst>
              <a:path w="771525" h="923925">
                <a:moveTo>
                  <a:pt x="669262" y="923861"/>
                </a:moveTo>
                <a:lnTo>
                  <a:pt x="102086" y="923861"/>
                </a:lnTo>
                <a:lnTo>
                  <a:pt x="62382" y="915857"/>
                </a:lnTo>
                <a:lnTo>
                  <a:pt x="29921" y="894040"/>
                </a:lnTo>
                <a:lnTo>
                  <a:pt x="8019" y="861699"/>
                </a:lnTo>
                <a:lnTo>
                  <a:pt x="1" y="822252"/>
                </a:lnTo>
                <a:lnTo>
                  <a:pt x="0" y="730339"/>
                </a:lnTo>
                <a:lnTo>
                  <a:pt x="2030" y="709078"/>
                </a:lnTo>
                <a:lnTo>
                  <a:pt x="16636" y="656387"/>
                </a:lnTo>
                <a:lnTo>
                  <a:pt x="61030" y="597655"/>
                </a:lnTo>
                <a:lnTo>
                  <a:pt x="94953" y="568509"/>
                </a:lnTo>
                <a:lnTo>
                  <a:pt x="132615" y="545291"/>
                </a:lnTo>
                <a:lnTo>
                  <a:pt x="174912" y="527541"/>
                </a:lnTo>
                <a:lnTo>
                  <a:pt x="222740" y="514802"/>
                </a:lnTo>
                <a:lnTo>
                  <a:pt x="276995" y="506614"/>
                </a:lnTo>
                <a:lnTo>
                  <a:pt x="280295" y="505838"/>
                </a:lnTo>
                <a:lnTo>
                  <a:pt x="295110" y="467193"/>
                </a:lnTo>
                <a:lnTo>
                  <a:pt x="295837" y="459693"/>
                </a:lnTo>
                <a:lnTo>
                  <a:pt x="254069" y="437912"/>
                </a:lnTo>
                <a:lnTo>
                  <a:pt x="218054" y="409061"/>
                </a:lnTo>
                <a:lnTo>
                  <a:pt x="188524" y="374187"/>
                </a:lnTo>
                <a:lnTo>
                  <a:pt x="166214" y="334339"/>
                </a:lnTo>
                <a:lnTo>
                  <a:pt x="151854" y="290565"/>
                </a:lnTo>
                <a:lnTo>
                  <a:pt x="146178" y="243914"/>
                </a:lnTo>
                <a:lnTo>
                  <a:pt x="149706" y="196920"/>
                </a:lnTo>
                <a:lnTo>
                  <a:pt x="162202" y="152188"/>
                </a:lnTo>
                <a:lnTo>
                  <a:pt x="183260" y="110762"/>
                </a:lnTo>
                <a:lnTo>
                  <a:pt x="212472" y="73687"/>
                </a:lnTo>
                <a:lnTo>
                  <a:pt x="248336" y="42942"/>
                </a:lnTo>
                <a:lnTo>
                  <a:pt x="288935" y="20111"/>
                </a:lnTo>
                <a:lnTo>
                  <a:pt x="333240" y="5646"/>
                </a:lnTo>
                <a:lnTo>
                  <a:pt x="380222" y="0"/>
                </a:lnTo>
                <a:lnTo>
                  <a:pt x="428117" y="3625"/>
                </a:lnTo>
                <a:lnTo>
                  <a:pt x="473613" y="16446"/>
                </a:lnTo>
                <a:lnTo>
                  <a:pt x="515614" y="37992"/>
                </a:lnTo>
                <a:lnTo>
                  <a:pt x="540204" y="57584"/>
                </a:lnTo>
                <a:lnTo>
                  <a:pt x="381546" y="57584"/>
                </a:lnTo>
                <a:lnTo>
                  <a:pt x="345908" y="61868"/>
                </a:lnTo>
                <a:lnTo>
                  <a:pt x="281503" y="90159"/>
                </a:lnTo>
                <a:lnTo>
                  <a:pt x="232136" y="141607"/>
                </a:lnTo>
                <a:lnTo>
                  <a:pt x="206683" y="206965"/>
                </a:lnTo>
                <a:lnTo>
                  <a:pt x="204008" y="242614"/>
                </a:lnTo>
                <a:lnTo>
                  <a:pt x="213071" y="295239"/>
                </a:lnTo>
                <a:lnTo>
                  <a:pt x="236494" y="341968"/>
                </a:lnTo>
                <a:lnTo>
                  <a:pt x="272367" y="380070"/>
                </a:lnTo>
                <a:lnTo>
                  <a:pt x="318779" y="406811"/>
                </a:lnTo>
                <a:lnTo>
                  <a:pt x="320786" y="407692"/>
                </a:lnTo>
                <a:lnTo>
                  <a:pt x="328323" y="412021"/>
                </a:lnTo>
                <a:lnTo>
                  <a:pt x="339491" y="421068"/>
                </a:lnTo>
                <a:lnTo>
                  <a:pt x="349619" y="434978"/>
                </a:lnTo>
                <a:lnTo>
                  <a:pt x="354033" y="453895"/>
                </a:lnTo>
                <a:lnTo>
                  <a:pt x="353357" y="465689"/>
                </a:lnTo>
                <a:lnTo>
                  <a:pt x="340328" y="522143"/>
                </a:lnTo>
                <a:lnTo>
                  <a:pt x="307166" y="556945"/>
                </a:lnTo>
                <a:lnTo>
                  <a:pt x="283297" y="563873"/>
                </a:lnTo>
                <a:lnTo>
                  <a:pt x="227895" y="572481"/>
                </a:lnTo>
                <a:lnTo>
                  <a:pt x="181308" y="586288"/>
                </a:lnTo>
                <a:lnTo>
                  <a:pt x="141675" y="606232"/>
                </a:lnTo>
                <a:lnTo>
                  <a:pt x="107134" y="633247"/>
                </a:lnTo>
                <a:lnTo>
                  <a:pt x="75813" y="668293"/>
                </a:lnTo>
                <a:lnTo>
                  <a:pt x="59589" y="714997"/>
                </a:lnTo>
                <a:lnTo>
                  <a:pt x="57824" y="822252"/>
                </a:lnTo>
                <a:lnTo>
                  <a:pt x="61308" y="839359"/>
                </a:lnTo>
                <a:lnTo>
                  <a:pt x="70804" y="853355"/>
                </a:lnTo>
                <a:lnTo>
                  <a:pt x="84876" y="862805"/>
                </a:lnTo>
                <a:lnTo>
                  <a:pt x="102090" y="866274"/>
                </a:lnTo>
                <a:lnTo>
                  <a:pt x="760226" y="866274"/>
                </a:lnTo>
                <a:lnTo>
                  <a:pt x="741411" y="894047"/>
                </a:lnTo>
                <a:lnTo>
                  <a:pt x="708961" y="915858"/>
                </a:lnTo>
                <a:lnTo>
                  <a:pt x="669262" y="923861"/>
                </a:lnTo>
                <a:close/>
              </a:path>
              <a:path w="771525" h="923925">
                <a:moveTo>
                  <a:pt x="760226" y="866274"/>
                </a:moveTo>
                <a:lnTo>
                  <a:pt x="669264" y="866274"/>
                </a:lnTo>
                <a:lnTo>
                  <a:pt x="686479" y="862804"/>
                </a:lnTo>
                <a:lnTo>
                  <a:pt x="700551" y="853347"/>
                </a:lnTo>
                <a:lnTo>
                  <a:pt x="710047" y="839334"/>
                </a:lnTo>
                <a:lnTo>
                  <a:pt x="713521" y="822252"/>
                </a:lnTo>
                <a:lnTo>
                  <a:pt x="713426" y="730339"/>
                </a:lnTo>
                <a:lnTo>
                  <a:pt x="702250" y="680558"/>
                </a:lnTo>
                <a:lnTo>
                  <a:pt x="663880" y="632818"/>
                </a:lnTo>
                <a:lnTo>
                  <a:pt x="628836" y="605513"/>
                </a:lnTo>
                <a:lnTo>
                  <a:pt x="588532" y="585431"/>
                </a:lnTo>
                <a:lnTo>
                  <a:pt x="541075" y="571628"/>
                </a:lnTo>
                <a:lnTo>
                  <a:pt x="484568" y="563157"/>
                </a:lnTo>
                <a:lnTo>
                  <a:pt x="483143" y="563015"/>
                </a:lnTo>
                <a:lnTo>
                  <a:pt x="481738" y="562734"/>
                </a:lnTo>
                <a:lnTo>
                  <a:pt x="434591" y="527237"/>
                </a:lnTo>
                <a:lnTo>
                  <a:pt x="419694" y="487976"/>
                </a:lnTo>
                <a:lnTo>
                  <a:pt x="412386" y="452891"/>
                </a:lnTo>
                <a:lnTo>
                  <a:pt x="415344" y="438107"/>
                </a:lnTo>
                <a:lnTo>
                  <a:pt x="423066" y="425807"/>
                </a:lnTo>
                <a:lnTo>
                  <a:pt x="433825" y="416171"/>
                </a:lnTo>
                <a:lnTo>
                  <a:pt x="445894" y="409380"/>
                </a:lnTo>
                <a:lnTo>
                  <a:pt x="447658" y="408677"/>
                </a:lnTo>
                <a:lnTo>
                  <a:pt x="488451" y="387843"/>
                </a:lnTo>
                <a:lnTo>
                  <a:pt x="522000" y="358277"/>
                </a:lnTo>
                <a:lnTo>
                  <a:pt x="547122" y="321698"/>
                </a:lnTo>
                <a:lnTo>
                  <a:pt x="562635" y="279827"/>
                </a:lnTo>
                <a:lnTo>
                  <a:pt x="567358" y="234384"/>
                </a:lnTo>
                <a:lnTo>
                  <a:pt x="559742" y="186788"/>
                </a:lnTo>
                <a:lnTo>
                  <a:pt x="540365" y="144085"/>
                </a:lnTo>
                <a:lnTo>
                  <a:pt x="511043" y="108044"/>
                </a:lnTo>
                <a:lnTo>
                  <a:pt x="473590" y="80435"/>
                </a:lnTo>
                <a:lnTo>
                  <a:pt x="429819" y="63025"/>
                </a:lnTo>
                <a:lnTo>
                  <a:pt x="381546" y="57584"/>
                </a:lnTo>
                <a:lnTo>
                  <a:pt x="540204" y="57584"/>
                </a:lnTo>
                <a:lnTo>
                  <a:pt x="583114" y="103288"/>
                </a:lnTo>
                <a:lnTo>
                  <a:pt x="605463" y="143338"/>
                </a:lnTo>
                <a:lnTo>
                  <a:pt x="619628" y="186935"/>
                </a:lnTo>
                <a:lnTo>
                  <a:pt x="625165" y="233066"/>
                </a:lnTo>
                <a:lnTo>
                  <a:pt x="621157" y="282443"/>
                </a:lnTo>
                <a:lnTo>
                  <a:pt x="607405" y="328933"/>
                </a:lnTo>
                <a:lnTo>
                  <a:pt x="584765" y="371286"/>
                </a:lnTo>
                <a:lnTo>
                  <a:pt x="554095" y="408254"/>
                </a:lnTo>
                <a:lnTo>
                  <a:pt x="516253" y="438589"/>
                </a:lnTo>
                <a:lnTo>
                  <a:pt x="472097" y="461043"/>
                </a:lnTo>
                <a:lnTo>
                  <a:pt x="473622" y="466759"/>
                </a:lnTo>
                <a:lnTo>
                  <a:pt x="475864" y="474077"/>
                </a:lnTo>
                <a:lnTo>
                  <a:pt x="478549" y="481704"/>
                </a:lnTo>
                <a:lnTo>
                  <a:pt x="478866" y="482940"/>
                </a:lnTo>
                <a:lnTo>
                  <a:pt x="547066" y="514160"/>
                </a:lnTo>
                <a:lnTo>
                  <a:pt x="595363" y="526903"/>
                </a:lnTo>
                <a:lnTo>
                  <a:pt x="638051" y="544728"/>
                </a:lnTo>
                <a:lnTo>
                  <a:pt x="676029" y="568088"/>
                </a:lnTo>
                <a:lnTo>
                  <a:pt x="710196" y="597441"/>
                </a:lnTo>
                <a:lnTo>
                  <a:pt x="741452" y="633247"/>
                </a:lnTo>
                <a:lnTo>
                  <a:pt x="763920" y="683078"/>
                </a:lnTo>
                <a:lnTo>
                  <a:pt x="771351" y="730339"/>
                </a:lnTo>
                <a:lnTo>
                  <a:pt x="771335" y="822252"/>
                </a:lnTo>
                <a:lnTo>
                  <a:pt x="763307" y="861725"/>
                </a:lnTo>
                <a:lnTo>
                  <a:pt x="760226" y="866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7" name="object 17"/>
          <p:cNvSpPr/>
          <p:nvPr/>
        </p:nvSpPr>
        <p:spPr>
          <a:xfrm>
            <a:off x="9868033" y="2085978"/>
            <a:ext cx="766445" cy="294005"/>
          </a:xfrm>
          <a:custGeom>
            <a:avLst/>
            <a:gdLst/>
            <a:ahLst/>
            <a:cxnLst/>
            <a:rect l="l" t="t" r="r" b="b"/>
            <a:pathLst>
              <a:path w="766445" h="294005">
                <a:moveTo>
                  <a:pt x="44491" y="293824"/>
                </a:moveTo>
                <a:lnTo>
                  <a:pt x="0" y="270511"/>
                </a:lnTo>
                <a:lnTo>
                  <a:pt x="26082" y="226602"/>
                </a:lnTo>
                <a:lnTo>
                  <a:pt x="56032" y="186010"/>
                </a:lnTo>
                <a:lnTo>
                  <a:pt x="89545" y="148916"/>
                </a:lnTo>
                <a:lnTo>
                  <a:pt x="126320" y="115503"/>
                </a:lnTo>
                <a:lnTo>
                  <a:pt x="166053" y="85954"/>
                </a:lnTo>
                <a:lnTo>
                  <a:pt x="208441" y="60450"/>
                </a:lnTo>
                <a:lnTo>
                  <a:pt x="253180" y="39174"/>
                </a:lnTo>
                <a:lnTo>
                  <a:pt x="299969" y="22309"/>
                </a:lnTo>
                <a:lnTo>
                  <a:pt x="348503" y="10036"/>
                </a:lnTo>
                <a:lnTo>
                  <a:pt x="398480" y="2539"/>
                </a:lnTo>
                <a:lnTo>
                  <a:pt x="449596" y="0"/>
                </a:lnTo>
                <a:lnTo>
                  <a:pt x="500143" y="2187"/>
                </a:lnTo>
                <a:lnTo>
                  <a:pt x="549560" y="8696"/>
                </a:lnTo>
                <a:lnTo>
                  <a:pt x="597557" y="19449"/>
                </a:lnTo>
                <a:lnTo>
                  <a:pt x="643841" y="34364"/>
                </a:lnTo>
                <a:lnTo>
                  <a:pt x="680438" y="50068"/>
                </a:lnTo>
                <a:lnTo>
                  <a:pt x="449596" y="50068"/>
                </a:lnTo>
                <a:lnTo>
                  <a:pt x="398983" y="52833"/>
                </a:lnTo>
                <a:lnTo>
                  <a:pt x="349646" y="60984"/>
                </a:lnTo>
                <a:lnTo>
                  <a:pt x="301948" y="74301"/>
                </a:lnTo>
                <a:lnTo>
                  <a:pt x="256253" y="92567"/>
                </a:lnTo>
                <a:lnTo>
                  <a:pt x="212924" y="115562"/>
                </a:lnTo>
                <a:lnTo>
                  <a:pt x="172325" y="143067"/>
                </a:lnTo>
                <a:lnTo>
                  <a:pt x="134819" y="174865"/>
                </a:lnTo>
                <a:lnTo>
                  <a:pt x="100769" y="210736"/>
                </a:lnTo>
                <a:lnTo>
                  <a:pt x="70538" y="250462"/>
                </a:lnTo>
                <a:lnTo>
                  <a:pt x="44491" y="293824"/>
                </a:lnTo>
                <a:close/>
              </a:path>
              <a:path w="766445" h="294005">
                <a:moveTo>
                  <a:pt x="735969" y="140793"/>
                </a:moveTo>
                <a:lnTo>
                  <a:pt x="703750" y="118993"/>
                </a:lnTo>
                <a:lnTo>
                  <a:pt x="657978" y="94511"/>
                </a:lnTo>
                <a:lnTo>
                  <a:pt x="609221" y="75253"/>
                </a:lnTo>
                <a:lnTo>
                  <a:pt x="557934" y="61344"/>
                </a:lnTo>
                <a:lnTo>
                  <a:pt x="504574" y="52907"/>
                </a:lnTo>
                <a:lnTo>
                  <a:pt x="449596" y="50068"/>
                </a:lnTo>
                <a:lnTo>
                  <a:pt x="680438" y="50068"/>
                </a:lnTo>
                <a:lnTo>
                  <a:pt x="730105" y="76369"/>
                </a:lnTo>
                <a:lnTo>
                  <a:pt x="766063" y="100691"/>
                </a:lnTo>
                <a:lnTo>
                  <a:pt x="735969" y="1407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8" name="object 18"/>
          <p:cNvSpPr/>
          <p:nvPr/>
        </p:nvSpPr>
        <p:spPr>
          <a:xfrm>
            <a:off x="10484662" y="2111865"/>
            <a:ext cx="292735" cy="316865"/>
          </a:xfrm>
          <a:custGeom>
            <a:avLst/>
            <a:gdLst/>
            <a:ahLst/>
            <a:cxnLst/>
            <a:rect l="l" t="t" r="r" b="b"/>
            <a:pathLst>
              <a:path w="292734" h="316864">
                <a:moveTo>
                  <a:pt x="292576" y="316661"/>
                </a:moveTo>
                <a:lnTo>
                  <a:pt x="0" y="168236"/>
                </a:lnTo>
                <a:lnTo>
                  <a:pt x="275799" y="0"/>
                </a:lnTo>
                <a:lnTo>
                  <a:pt x="280389" y="86628"/>
                </a:lnTo>
                <a:lnTo>
                  <a:pt x="230054" y="86628"/>
                </a:lnTo>
                <a:lnTo>
                  <a:pt x="102841" y="164218"/>
                </a:lnTo>
                <a:lnTo>
                  <a:pt x="237786" y="232673"/>
                </a:lnTo>
                <a:lnTo>
                  <a:pt x="288126" y="232673"/>
                </a:lnTo>
                <a:lnTo>
                  <a:pt x="292576" y="316661"/>
                </a:lnTo>
                <a:close/>
              </a:path>
              <a:path w="292734" h="316864">
                <a:moveTo>
                  <a:pt x="288126" y="232673"/>
                </a:moveTo>
                <a:lnTo>
                  <a:pt x="237786" y="232673"/>
                </a:lnTo>
                <a:lnTo>
                  <a:pt x="230054" y="86628"/>
                </a:lnTo>
                <a:lnTo>
                  <a:pt x="280389" y="86628"/>
                </a:lnTo>
                <a:lnTo>
                  <a:pt x="288126" y="2326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9" name="object 19"/>
          <p:cNvSpPr/>
          <p:nvPr/>
        </p:nvSpPr>
        <p:spPr>
          <a:xfrm>
            <a:off x="10005995" y="2811333"/>
            <a:ext cx="766445" cy="294005"/>
          </a:xfrm>
          <a:custGeom>
            <a:avLst/>
            <a:gdLst/>
            <a:ahLst/>
            <a:cxnLst/>
            <a:rect l="l" t="t" r="r" b="b"/>
            <a:pathLst>
              <a:path w="766445" h="294005">
                <a:moveTo>
                  <a:pt x="535771" y="243769"/>
                </a:moveTo>
                <a:lnTo>
                  <a:pt x="316486" y="243769"/>
                </a:lnTo>
                <a:lnTo>
                  <a:pt x="367096" y="241003"/>
                </a:lnTo>
                <a:lnTo>
                  <a:pt x="416430" y="232851"/>
                </a:lnTo>
                <a:lnTo>
                  <a:pt x="464126" y="219531"/>
                </a:lnTo>
                <a:lnTo>
                  <a:pt x="509819" y="201263"/>
                </a:lnTo>
                <a:lnTo>
                  <a:pt x="553148" y="178266"/>
                </a:lnTo>
                <a:lnTo>
                  <a:pt x="593747" y="150758"/>
                </a:lnTo>
                <a:lnTo>
                  <a:pt x="631254" y="118959"/>
                </a:lnTo>
                <a:lnTo>
                  <a:pt x="665304" y="83087"/>
                </a:lnTo>
                <a:lnTo>
                  <a:pt x="695536" y="43361"/>
                </a:lnTo>
                <a:lnTo>
                  <a:pt x="721584" y="0"/>
                </a:lnTo>
                <a:lnTo>
                  <a:pt x="766078" y="23313"/>
                </a:lnTo>
                <a:lnTo>
                  <a:pt x="739993" y="67222"/>
                </a:lnTo>
                <a:lnTo>
                  <a:pt x="710041" y="107814"/>
                </a:lnTo>
                <a:lnTo>
                  <a:pt x="676527" y="144908"/>
                </a:lnTo>
                <a:lnTo>
                  <a:pt x="639753" y="178320"/>
                </a:lnTo>
                <a:lnTo>
                  <a:pt x="600021" y="207869"/>
                </a:lnTo>
                <a:lnTo>
                  <a:pt x="557634" y="233372"/>
                </a:lnTo>
                <a:lnTo>
                  <a:pt x="535771" y="243769"/>
                </a:lnTo>
                <a:close/>
              </a:path>
              <a:path w="766445" h="294005">
                <a:moveTo>
                  <a:pt x="316486" y="293819"/>
                </a:moveTo>
                <a:lnTo>
                  <a:pt x="265930" y="291632"/>
                </a:lnTo>
                <a:lnTo>
                  <a:pt x="216508" y="285125"/>
                </a:lnTo>
                <a:lnTo>
                  <a:pt x="168511" y="274375"/>
                </a:lnTo>
                <a:lnTo>
                  <a:pt x="122229" y="259463"/>
                </a:lnTo>
                <a:lnTo>
                  <a:pt x="77953" y="240466"/>
                </a:lnTo>
                <a:lnTo>
                  <a:pt x="35973" y="217463"/>
                </a:lnTo>
                <a:lnTo>
                  <a:pt x="0" y="193122"/>
                </a:lnTo>
                <a:lnTo>
                  <a:pt x="30127" y="153028"/>
                </a:lnTo>
                <a:lnTo>
                  <a:pt x="37925" y="158708"/>
                </a:lnTo>
                <a:lnTo>
                  <a:pt x="45911" y="164246"/>
                </a:lnTo>
                <a:lnTo>
                  <a:pt x="108097" y="199318"/>
                </a:lnTo>
                <a:lnTo>
                  <a:pt x="156852" y="218578"/>
                </a:lnTo>
                <a:lnTo>
                  <a:pt x="208139" y="232489"/>
                </a:lnTo>
                <a:lnTo>
                  <a:pt x="261503" y="240928"/>
                </a:lnTo>
                <a:lnTo>
                  <a:pt x="316486" y="243769"/>
                </a:lnTo>
                <a:lnTo>
                  <a:pt x="535771" y="243769"/>
                </a:lnTo>
                <a:lnTo>
                  <a:pt x="512897" y="254647"/>
                </a:lnTo>
                <a:lnTo>
                  <a:pt x="466110" y="271511"/>
                </a:lnTo>
                <a:lnTo>
                  <a:pt x="417578" y="283783"/>
                </a:lnTo>
                <a:lnTo>
                  <a:pt x="367602" y="291280"/>
                </a:lnTo>
                <a:lnTo>
                  <a:pt x="316486" y="2938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20" name="object 20"/>
          <p:cNvSpPr/>
          <p:nvPr/>
        </p:nvSpPr>
        <p:spPr>
          <a:xfrm>
            <a:off x="9862873" y="2762626"/>
            <a:ext cx="292735" cy="316865"/>
          </a:xfrm>
          <a:custGeom>
            <a:avLst/>
            <a:gdLst/>
            <a:ahLst/>
            <a:cxnLst/>
            <a:rect l="l" t="t" r="r" b="b"/>
            <a:pathLst>
              <a:path w="292734" h="316864">
                <a:moveTo>
                  <a:pt x="16774" y="316635"/>
                </a:moveTo>
                <a:lnTo>
                  <a:pt x="0" y="0"/>
                </a:lnTo>
                <a:lnTo>
                  <a:pt x="165526" y="83965"/>
                </a:lnTo>
                <a:lnTo>
                  <a:pt x="54782" y="83965"/>
                </a:lnTo>
                <a:lnTo>
                  <a:pt x="62519" y="230012"/>
                </a:lnTo>
                <a:lnTo>
                  <a:pt x="158794" y="230012"/>
                </a:lnTo>
                <a:lnTo>
                  <a:pt x="16774" y="316635"/>
                </a:lnTo>
                <a:close/>
              </a:path>
              <a:path w="292734" h="316864">
                <a:moveTo>
                  <a:pt x="158794" y="230012"/>
                </a:moveTo>
                <a:lnTo>
                  <a:pt x="62519" y="230012"/>
                </a:lnTo>
                <a:lnTo>
                  <a:pt x="189724" y="152419"/>
                </a:lnTo>
                <a:lnTo>
                  <a:pt x="54782" y="83965"/>
                </a:lnTo>
                <a:lnTo>
                  <a:pt x="165526" y="83965"/>
                </a:lnTo>
                <a:lnTo>
                  <a:pt x="292576" y="148412"/>
                </a:lnTo>
                <a:lnTo>
                  <a:pt x="158794" y="230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92A25711-9655-497E-9CA9-2054E5CF7B0D}"/>
              </a:ext>
            </a:extLst>
          </p:cNvPr>
          <p:cNvSpPr/>
          <p:nvPr/>
        </p:nvSpPr>
        <p:spPr>
          <a:xfrm>
            <a:off x="3384336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22" name="object 5">
            <a:extLst>
              <a:ext uri="{FF2B5EF4-FFF2-40B4-BE49-F238E27FC236}">
                <a16:creationId xmlns:a16="http://schemas.microsoft.com/office/drawing/2014/main" id="{0255E632-948E-4ED9-BDE1-21EA9C4A8AEC}"/>
              </a:ext>
            </a:extLst>
          </p:cNvPr>
          <p:cNvSpPr/>
          <p:nvPr/>
        </p:nvSpPr>
        <p:spPr>
          <a:xfrm>
            <a:off x="588787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23" name="object 6">
            <a:extLst>
              <a:ext uri="{FF2B5EF4-FFF2-40B4-BE49-F238E27FC236}">
                <a16:creationId xmlns:a16="http://schemas.microsoft.com/office/drawing/2014/main" id="{D3FB8F89-B34A-4443-B107-30CA69C4960C}"/>
              </a:ext>
            </a:extLst>
          </p:cNvPr>
          <p:cNvSpPr/>
          <p:nvPr/>
        </p:nvSpPr>
        <p:spPr>
          <a:xfrm>
            <a:off x="8374608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26" name="object 6">
            <a:extLst>
              <a:ext uri="{FF2B5EF4-FFF2-40B4-BE49-F238E27FC236}">
                <a16:creationId xmlns:a16="http://schemas.microsoft.com/office/drawing/2014/main" id="{64DCCA84-E883-9A41-A488-51209BB4AE05}"/>
              </a:ext>
            </a:extLst>
          </p:cNvPr>
          <p:cNvSpPr/>
          <p:nvPr/>
        </p:nvSpPr>
        <p:spPr>
          <a:xfrm>
            <a:off x="119285" y="6462160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25600" y="3"/>
            <a:ext cx="9753600" cy="7315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359153" y="352428"/>
            <a:ext cx="6296025" cy="6296025"/>
          </a:xfrm>
          <a:custGeom>
            <a:avLst/>
            <a:gdLst/>
            <a:ahLst/>
            <a:cxnLst/>
            <a:rect l="l" t="t" r="r" b="b"/>
            <a:pathLst>
              <a:path w="6296025" h="6296025">
                <a:moveTo>
                  <a:pt x="0" y="0"/>
                </a:moveTo>
                <a:lnTo>
                  <a:pt x="6350000" y="0"/>
                </a:lnTo>
                <a:lnTo>
                  <a:pt x="6350000" y="6350000"/>
                </a:lnTo>
                <a:lnTo>
                  <a:pt x="0" y="6350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97403" y="812167"/>
            <a:ext cx="3822175" cy="755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1750">
              <a:spcBef>
                <a:spcPts val="130"/>
              </a:spcBef>
            </a:pPr>
            <a:r>
              <a:rPr spc="830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5" name="object 5"/>
          <p:cNvSpPr/>
          <p:nvPr/>
        </p:nvSpPr>
        <p:spPr>
          <a:xfrm>
            <a:off x="4864103" y="5176986"/>
            <a:ext cx="3267075" cy="1504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691979" y="1950642"/>
            <a:ext cx="3727599" cy="179985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r>
              <a:rPr sz="2800" b="1" spc="575" dirty="0">
                <a:solidFill>
                  <a:srgbClr val="00A2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www.notel.org</a:t>
            </a:r>
            <a:endParaRPr lang="fr-FR" sz="2800" b="1" spc="575" dirty="0">
              <a:solidFill>
                <a:srgbClr val="00A2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29209" algn="ctr"/>
            <a:r>
              <a:rPr sz="2000" b="1" spc="2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contact@notel.org</a:t>
            </a:r>
            <a:endParaRPr lang="fr-FR" sz="2000" b="1" spc="25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marR="5080" indent="29209" algn="ctr"/>
            <a:r>
              <a:rPr sz="2000" b="1" spc="2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sz="2000" b="1" spc="2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FR" sz="2000" b="1" spc="2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000" b="1" spc="2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</a:t>
            </a:r>
            <a:r>
              <a:rPr sz="2000" b="1" spc="1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2000" b="1" spc="3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4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06.47.88.88.96</a:t>
            </a: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50778" y="4194520"/>
            <a:ext cx="456565" cy="456565"/>
          </a:xfrm>
          <a:custGeom>
            <a:avLst/>
            <a:gdLst/>
            <a:ahLst/>
            <a:cxnLst/>
            <a:rect l="l" t="t" r="r" b="b"/>
            <a:pathLst>
              <a:path w="456564" h="456564">
                <a:moveTo>
                  <a:pt x="227988" y="455977"/>
                </a:moveTo>
                <a:lnTo>
                  <a:pt x="182041" y="451345"/>
                </a:lnTo>
                <a:lnTo>
                  <a:pt x="139245" y="438060"/>
                </a:lnTo>
                <a:lnTo>
                  <a:pt x="100518" y="417040"/>
                </a:lnTo>
                <a:lnTo>
                  <a:pt x="66776" y="389201"/>
                </a:lnTo>
                <a:lnTo>
                  <a:pt x="38937" y="355459"/>
                </a:lnTo>
                <a:lnTo>
                  <a:pt x="17916" y="316732"/>
                </a:lnTo>
                <a:lnTo>
                  <a:pt x="4631" y="273936"/>
                </a:lnTo>
                <a:lnTo>
                  <a:pt x="0" y="227988"/>
                </a:lnTo>
                <a:lnTo>
                  <a:pt x="4631" y="182041"/>
                </a:lnTo>
                <a:lnTo>
                  <a:pt x="17916" y="139245"/>
                </a:lnTo>
                <a:lnTo>
                  <a:pt x="38937" y="100518"/>
                </a:lnTo>
                <a:lnTo>
                  <a:pt x="66776" y="66776"/>
                </a:lnTo>
                <a:lnTo>
                  <a:pt x="100518" y="38937"/>
                </a:lnTo>
                <a:lnTo>
                  <a:pt x="139245" y="17916"/>
                </a:lnTo>
                <a:lnTo>
                  <a:pt x="182041" y="4631"/>
                </a:lnTo>
                <a:lnTo>
                  <a:pt x="227988" y="0"/>
                </a:lnTo>
                <a:lnTo>
                  <a:pt x="273936" y="4631"/>
                </a:lnTo>
                <a:lnTo>
                  <a:pt x="316732" y="17916"/>
                </a:lnTo>
                <a:lnTo>
                  <a:pt x="355459" y="38937"/>
                </a:lnTo>
                <a:lnTo>
                  <a:pt x="389201" y="66776"/>
                </a:lnTo>
                <a:lnTo>
                  <a:pt x="417040" y="100518"/>
                </a:lnTo>
                <a:lnTo>
                  <a:pt x="438060" y="139245"/>
                </a:lnTo>
                <a:lnTo>
                  <a:pt x="451344" y="182041"/>
                </a:lnTo>
                <a:lnTo>
                  <a:pt x="455976" y="227988"/>
                </a:lnTo>
                <a:lnTo>
                  <a:pt x="451344" y="273937"/>
                </a:lnTo>
                <a:lnTo>
                  <a:pt x="438060" y="316733"/>
                </a:lnTo>
                <a:lnTo>
                  <a:pt x="417039" y="355460"/>
                </a:lnTo>
                <a:lnTo>
                  <a:pt x="389200" y="389202"/>
                </a:lnTo>
                <a:lnTo>
                  <a:pt x="355459" y="417041"/>
                </a:lnTo>
                <a:lnTo>
                  <a:pt x="316732" y="438061"/>
                </a:lnTo>
                <a:lnTo>
                  <a:pt x="273936" y="451345"/>
                </a:lnTo>
                <a:lnTo>
                  <a:pt x="227988" y="455977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951737" y="4317412"/>
            <a:ext cx="271145" cy="220345"/>
          </a:xfrm>
          <a:custGeom>
            <a:avLst/>
            <a:gdLst/>
            <a:ahLst/>
            <a:cxnLst/>
            <a:rect l="l" t="t" r="r" b="b"/>
            <a:pathLst>
              <a:path w="271145" h="220345">
                <a:moveTo>
                  <a:pt x="242365" y="68227"/>
                </a:moveTo>
                <a:lnTo>
                  <a:pt x="133392" y="68227"/>
                </a:lnTo>
                <a:lnTo>
                  <a:pt x="132445" y="64163"/>
                </a:lnTo>
                <a:lnTo>
                  <a:pt x="131958" y="59930"/>
                </a:lnTo>
                <a:lnTo>
                  <a:pt x="131958" y="55567"/>
                </a:lnTo>
                <a:lnTo>
                  <a:pt x="136325" y="33939"/>
                </a:lnTo>
                <a:lnTo>
                  <a:pt x="148234" y="16276"/>
                </a:lnTo>
                <a:lnTo>
                  <a:pt x="165898" y="4367"/>
                </a:lnTo>
                <a:lnTo>
                  <a:pt x="187530" y="0"/>
                </a:lnTo>
                <a:lnTo>
                  <a:pt x="199183" y="1222"/>
                </a:lnTo>
                <a:lnTo>
                  <a:pt x="210003" y="4723"/>
                </a:lnTo>
                <a:lnTo>
                  <a:pt x="219728" y="10250"/>
                </a:lnTo>
                <a:lnTo>
                  <a:pt x="228099" y="17551"/>
                </a:lnTo>
                <a:lnTo>
                  <a:pt x="256664" y="17551"/>
                </a:lnTo>
                <a:lnTo>
                  <a:pt x="253909" y="21720"/>
                </a:lnTo>
                <a:lnTo>
                  <a:pt x="247017" y="28924"/>
                </a:lnTo>
                <a:lnTo>
                  <a:pt x="238940" y="34804"/>
                </a:lnTo>
                <a:lnTo>
                  <a:pt x="264323" y="34804"/>
                </a:lnTo>
                <a:lnTo>
                  <a:pt x="258262" y="41679"/>
                </a:lnTo>
                <a:lnTo>
                  <a:pt x="250993" y="48585"/>
                </a:lnTo>
                <a:lnTo>
                  <a:pt x="243140" y="54811"/>
                </a:lnTo>
                <a:lnTo>
                  <a:pt x="243231" y="57212"/>
                </a:lnTo>
                <a:lnTo>
                  <a:pt x="243289" y="62006"/>
                </a:lnTo>
                <a:lnTo>
                  <a:pt x="242365" y="68227"/>
                </a:lnTo>
                <a:close/>
              </a:path>
              <a:path w="271145" h="220345">
                <a:moveTo>
                  <a:pt x="256664" y="17551"/>
                </a:moveTo>
                <a:lnTo>
                  <a:pt x="228099" y="17551"/>
                </a:lnTo>
                <a:lnTo>
                  <a:pt x="237446" y="15287"/>
                </a:lnTo>
                <a:lnTo>
                  <a:pt x="246466" y="12258"/>
                </a:lnTo>
                <a:lnTo>
                  <a:pt x="255122" y="8503"/>
                </a:lnTo>
                <a:lnTo>
                  <a:pt x="263377" y="4058"/>
                </a:lnTo>
                <a:lnTo>
                  <a:pt x="259426" y="13371"/>
                </a:lnTo>
                <a:lnTo>
                  <a:pt x="256664" y="17551"/>
                </a:lnTo>
                <a:close/>
              </a:path>
              <a:path w="271145" h="220345">
                <a:moveTo>
                  <a:pt x="239970" y="84354"/>
                </a:moveTo>
                <a:lnTo>
                  <a:pt x="36046" y="84354"/>
                </a:lnTo>
                <a:lnTo>
                  <a:pt x="25899" y="75641"/>
                </a:lnTo>
                <a:lnTo>
                  <a:pt x="18105" y="64727"/>
                </a:lnTo>
                <a:lnTo>
                  <a:pt x="13104" y="52066"/>
                </a:lnTo>
                <a:lnTo>
                  <a:pt x="11339" y="38108"/>
                </a:lnTo>
                <a:lnTo>
                  <a:pt x="11842" y="30601"/>
                </a:lnTo>
                <a:lnTo>
                  <a:pt x="13307" y="23399"/>
                </a:lnTo>
                <a:lnTo>
                  <a:pt x="15667" y="16564"/>
                </a:lnTo>
                <a:lnTo>
                  <a:pt x="18854" y="10161"/>
                </a:lnTo>
                <a:lnTo>
                  <a:pt x="41821" y="33099"/>
                </a:lnTo>
                <a:lnTo>
                  <a:pt x="69084" y="50942"/>
                </a:lnTo>
                <a:lnTo>
                  <a:pt x="99866" y="62911"/>
                </a:lnTo>
                <a:lnTo>
                  <a:pt x="133392" y="68227"/>
                </a:lnTo>
                <a:lnTo>
                  <a:pt x="242365" y="68227"/>
                </a:lnTo>
                <a:lnTo>
                  <a:pt x="239970" y="84354"/>
                </a:lnTo>
                <a:close/>
              </a:path>
              <a:path w="271145" h="220345">
                <a:moveTo>
                  <a:pt x="264323" y="34804"/>
                </a:moveTo>
                <a:lnTo>
                  <a:pt x="238940" y="34804"/>
                </a:lnTo>
                <a:lnTo>
                  <a:pt x="247267" y="33493"/>
                </a:lnTo>
                <a:lnTo>
                  <a:pt x="255376" y="31585"/>
                </a:lnTo>
                <a:lnTo>
                  <a:pt x="263247" y="29098"/>
                </a:lnTo>
                <a:lnTo>
                  <a:pt x="270858" y="26053"/>
                </a:lnTo>
                <a:lnTo>
                  <a:pt x="264900" y="34150"/>
                </a:lnTo>
                <a:lnTo>
                  <a:pt x="264323" y="34804"/>
                </a:lnTo>
                <a:close/>
              </a:path>
              <a:path w="271145" h="220345">
                <a:moveTo>
                  <a:pt x="223872" y="134556"/>
                </a:moveTo>
                <a:lnTo>
                  <a:pt x="45869" y="134556"/>
                </a:lnTo>
                <a:lnTo>
                  <a:pt x="50792" y="133860"/>
                </a:lnTo>
                <a:lnTo>
                  <a:pt x="55453" y="132593"/>
                </a:lnTo>
                <a:lnTo>
                  <a:pt x="37767" y="125713"/>
                </a:lnTo>
                <a:lnTo>
                  <a:pt x="23637" y="113531"/>
                </a:lnTo>
                <a:lnTo>
                  <a:pt x="14273" y="97258"/>
                </a:lnTo>
                <a:lnTo>
                  <a:pt x="10883" y="78103"/>
                </a:lnTo>
                <a:lnTo>
                  <a:pt x="10883" y="77400"/>
                </a:lnTo>
                <a:lnTo>
                  <a:pt x="16696" y="80203"/>
                </a:lnTo>
                <a:lnTo>
                  <a:pt x="22862" y="82334"/>
                </a:lnTo>
                <a:lnTo>
                  <a:pt x="29329" y="83736"/>
                </a:lnTo>
                <a:lnTo>
                  <a:pt x="36046" y="84354"/>
                </a:lnTo>
                <a:lnTo>
                  <a:pt x="239970" y="84354"/>
                </a:lnTo>
                <a:lnTo>
                  <a:pt x="236659" y="106652"/>
                </a:lnTo>
                <a:lnTo>
                  <a:pt x="223872" y="134556"/>
                </a:lnTo>
                <a:close/>
              </a:path>
              <a:path w="271145" h="220345">
                <a:moveTo>
                  <a:pt x="166861" y="195933"/>
                </a:moveTo>
                <a:lnTo>
                  <a:pt x="13246" y="195933"/>
                </a:lnTo>
                <a:lnTo>
                  <a:pt x="32347" y="194312"/>
                </a:lnTo>
                <a:lnTo>
                  <a:pt x="50394" y="189626"/>
                </a:lnTo>
                <a:lnTo>
                  <a:pt x="67120" y="182146"/>
                </a:lnTo>
                <a:lnTo>
                  <a:pt x="82258" y="172143"/>
                </a:lnTo>
                <a:lnTo>
                  <a:pt x="64885" y="169023"/>
                </a:lnTo>
                <a:lnTo>
                  <a:pt x="49840" y="160951"/>
                </a:lnTo>
                <a:lnTo>
                  <a:pt x="38027" y="148826"/>
                </a:lnTo>
                <a:lnTo>
                  <a:pt x="30352" y="133546"/>
                </a:lnTo>
                <a:lnTo>
                  <a:pt x="33747" y="134197"/>
                </a:lnTo>
                <a:lnTo>
                  <a:pt x="37238" y="134556"/>
                </a:lnTo>
                <a:lnTo>
                  <a:pt x="223872" y="134556"/>
                </a:lnTo>
                <a:lnTo>
                  <a:pt x="217076" y="149388"/>
                </a:lnTo>
                <a:lnTo>
                  <a:pt x="184997" y="185611"/>
                </a:lnTo>
                <a:lnTo>
                  <a:pt x="166861" y="195933"/>
                </a:lnTo>
                <a:close/>
              </a:path>
              <a:path w="271145" h="220345">
                <a:moveTo>
                  <a:pt x="85194" y="220112"/>
                </a:moveTo>
                <a:lnTo>
                  <a:pt x="62094" y="218427"/>
                </a:lnTo>
                <a:lnTo>
                  <a:pt x="40043" y="213539"/>
                </a:lnTo>
                <a:lnTo>
                  <a:pt x="19268" y="205699"/>
                </a:lnTo>
                <a:lnTo>
                  <a:pt x="0" y="195157"/>
                </a:lnTo>
                <a:lnTo>
                  <a:pt x="4348" y="195665"/>
                </a:lnTo>
                <a:lnTo>
                  <a:pt x="8766" y="195933"/>
                </a:lnTo>
                <a:lnTo>
                  <a:pt x="166861" y="195933"/>
                </a:lnTo>
                <a:lnTo>
                  <a:pt x="140883" y="210719"/>
                </a:lnTo>
                <a:lnTo>
                  <a:pt x="85194" y="220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6530871" y="4208290"/>
            <a:ext cx="433705" cy="433705"/>
          </a:xfrm>
          <a:custGeom>
            <a:avLst/>
            <a:gdLst/>
            <a:ahLst/>
            <a:cxnLst/>
            <a:rect l="l" t="t" r="r" b="b"/>
            <a:pathLst>
              <a:path w="433704" h="433704">
                <a:moveTo>
                  <a:pt x="367482" y="433334"/>
                </a:moveTo>
                <a:lnTo>
                  <a:pt x="65846" y="433334"/>
                </a:lnTo>
                <a:lnTo>
                  <a:pt x="40215" y="428159"/>
                </a:lnTo>
                <a:lnTo>
                  <a:pt x="19285" y="414047"/>
                </a:lnTo>
                <a:lnTo>
                  <a:pt x="5174" y="393116"/>
                </a:lnTo>
                <a:lnTo>
                  <a:pt x="0" y="367485"/>
                </a:lnTo>
                <a:lnTo>
                  <a:pt x="0" y="65848"/>
                </a:lnTo>
                <a:lnTo>
                  <a:pt x="5174" y="40216"/>
                </a:lnTo>
                <a:lnTo>
                  <a:pt x="19285" y="19286"/>
                </a:lnTo>
                <a:lnTo>
                  <a:pt x="40215" y="5174"/>
                </a:lnTo>
                <a:lnTo>
                  <a:pt x="65846" y="0"/>
                </a:lnTo>
                <a:lnTo>
                  <a:pt x="367482" y="0"/>
                </a:lnTo>
                <a:lnTo>
                  <a:pt x="393115" y="5174"/>
                </a:lnTo>
                <a:lnTo>
                  <a:pt x="414046" y="19286"/>
                </a:lnTo>
                <a:lnTo>
                  <a:pt x="428159" y="40216"/>
                </a:lnTo>
                <a:lnTo>
                  <a:pt x="433334" y="65848"/>
                </a:lnTo>
                <a:lnTo>
                  <a:pt x="433333" y="367485"/>
                </a:lnTo>
                <a:lnTo>
                  <a:pt x="428158" y="393116"/>
                </a:lnTo>
                <a:lnTo>
                  <a:pt x="414046" y="414047"/>
                </a:lnTo>
                <a:lnTo>
                  <a:pt x="393114" y="428159"/>
                </a:lnTo>
                <a:lnTo>
                  <a:pt x="367482" y="433334"/>
                </a:lnTo>
                <a:close/>
              </a:path>
            </a:pathLst>
          </a:custGeom>
          <a:solidFill>
            <a:srgbClr val="2096B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6637473" y="4330518"/>
            <a:ext cx="64742" cy="647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6669745" y="4419126"/>
            <a:ext cx="0" cy="179070"/>
          </a:xfrm>
          <a:custGeom>
            <a:avLst/>
            <a:gdLst/>
            <a:ahLst/>
            <a:cxnLst/>
            <a:rect l="l" t="t" r="r" b="b"/>
            <a:pathLst>
              <a:path h="179070">
                <a:moveTo>
                  <a:pt x="0" y="0"/>
                </a:moveTo>
                <a:lnTo>
                  <a:pt x="0" y="178906"/>
                </a:lnTo>
              </a:path>
            </a:pathLst>
          </a:custGeom>
          <a:ln w="556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6758995" y="4419126"/>
            <a:ext cx="0" cy="179070"/>
          </a:xfrm>
          <a:custGeom>
            <a:avLst/>
            <a:gdLst/>
            <a:ahLst/>
            <a:cxnLst/>
            <a:rect l="l" t="t" r="r" b="b"/>
            <a:pathLst>
              <a:path h="179070">
                <a:moveTo>
                  <a:pt x="0" y="0"/>
                </a:moveTo>
                <a:lnTo>
                  <a:pt x="0" y="178906"/>
                </a:lnTo>
              </a:path>
            </a:pathLst>
          </a:custGeom>
          <a:ln w="529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769837" y="4414873"/>
            <a:ext cx="135890" cy="183515"/>
          </a:xfrm>
          <a:custGeom>
            <a:avLst/>
            <a:gdLst/>
            <a:ahLst/>
            <a:cxnLst/>
            <a:rect l="l" t="t" r="r" b="b"/>
            <a:pathLst>
              <a:path w="135889" h="183514">
                <a:moveTo>
                  <a:pt x="127255" y="33051"/>
                </a:moveTo>
                <a:lnTo>
                  <a:pt x="10027" y="33051"/>
                </a:lnTo>
                <a:lnTo>
                  <a:pt x="16791" y="28390"/>
                </a:lnTo>
                <a:lnTo>
                  <a:pt x="43644" y="5167"/>
                </a:lnTo>
                <a:lnTo>
                  <a:pt x="72488" y="0"/>
                </a:lnTo>
                <a:lnTo>
                  <a:pt x="95517" y="3664"/>
                </a:lnTo>
                <a:lnTo>
                  <a:pt x="104928" y="6936"/>
                </a:lnTo>
                <a:lnTo>
                  <a:pt x="124387" y="25148"/>
                </a:lnTo>
                <a:lnTo>
                  <a:pt x="127255" y="33051"/>
                </a:lnTo>
                <a:close/>
              </a:path>
              <a:path w="135889" h="183514">
                <a:moveTo>
                  <a:pt x="9094" y="106738"/>
                </a:moveTo>
                <a:lnTo>
                  <a:pt x="4459" y="74005"/>
                </a:lnTo>
                <a:lnTo>
                  <a:pt x="1322" y="51354"/>
                </a:lnTo>
                <a:lnTo>
                  <a:pt x="0" y="40749"/>
                </a:lnTo>
                <a:lnTo>
                  <a:pt x="1388" y="35374"/>
                </a:lnTo>
                <a:lnTo>
                  <a:pt x="4309" y="25148"/>
                </a:lnTo>
                <a:lnTo>
                  <a:pt x="7312" y="17629"/>
                </a:lnTo>
                <a:lnTo>
                  <a:pt x="9094" y="19994"/>
                </a:lnTo>
                <a:lnTo>
                  <a:pt x="10027" y="33051"/>
                </a:lnTo>
                <a:lnTo>
                  <a:pt x="127255" y="33051"/>
                </a:lnTo>
                <a:lnTo>
                  <a:pt x="133054" y="49026"/>
                </a:lnTo>
                <a:lnTo>
                  <a:pt x="52185" y="49026"/>
                </a:lnTo>
                <a:lnTo>
                  <a:pt x="48559" y="49292"/>
                </a:lnTo>
                <a:lnTo>
                  <a:pt x="19793" y="74841"/>
                </a:lnTo>
                <a:lnTo>
                  <a:pt x="17876" y="95695"/>
                </a:lnTo>
                <a:lnTo>
                  <a:pt x="17909" y="99510"/>
                </a:lnTo>
                <a:lnTo>
                  <a:pt x="9094" y="106738"/>
                </a:lnTo>
                <a:close/>
              </a:path>
              <a:path w="135889" h="183514">
                <a:moveTo>
                  <a:pt x="135650" y="183162"/>
                </a:moveTo>
                <a:lnTo>
                  <a:pt x="80213" y="183162"/>
                </a:lnTo>
                <a:lnTo>
                  <a:pt x="80038" y="80154"/>
                </a:lnTo>
                <a:lnTo>
                  <a:pt x="77589" y="67739"/>
                </a:lnTo>
                <a:lnTo>
                  <a:pt x="70323" y="55413"/>
                </a:lnTo>
                <a:lnTo>
                  <a:pt x="60648" y="50121"/>
                </a:lnTo>
                <a:lnTo>
                  <a:pt x="52185" y="49026"/>
                </a:lnTo>
                <a:lnTo>
                  <a:pt x="133054" y="49026"/>
                </a:lnTo>
                <a:lnTo>
                  <a:pt x="133318" y="49755"/>
                </a:lnTo>
                <a:lnTo>
                  <a:pt x="135735" y="71389"/>
                </a:lnTo>
                <a:lnTo>
                  <a:pt x="135650" y="1831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625603" y="6944660"/>
            <a:ext cx="3108325" cy="370840"/>
          </a:xfrm>
          <a:custGeom>
            <a:avLst/>
            <a:gdLst/>
            <a:ahLst/>
            <a:cxnLst/>
            <a:rect l="l" t="t" r="r" b="b"/>
            <a:pathLst>
              <a:path w="3108325" h="370840">
                <a:moveTo>
                  <a:pt x="0" y="370539"/>
                </a:moveTo>
                <a:lnTo>
                  <a:pt x="0" y="0"/>
                </a:lnTo>
                <a:lnTo>
                  <a:pt x="3108194" y="0"/>
                </a:lnTo>
                <a:lnTo>
                  <a:pt x="3108194" y="370539"/>
                </a:lnTo>
                <a:lnTo>
                  <a:pt x="0" y="370539"/>
                </a:lnTo>
                <a:close/>
              </a:path>
            </a:pathLst>
          </a:custGeom>
          <a:solidFill>
            <a:srgbClr val="1015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4815500" y="6944660"/>
            <a:ext cx="3374390" cy="370840"/>
          </a:xfrm>
          <a:custGeom>
            <a:avLst/>
            <a:gdLst/>
            <a:ahLst/>
            <a:cxnLst/>
            <a:rect l="l" t="t" r="r" b="b"/>
            <a:pathLst>
              <a:path w="3374390" h="370840">
                <a:moveTo>
                  <a:pt x="0" y="0"/>
                </a:moveTo>
                <a:lnTo>
                  <a:pt x="3373781" y="0"/>
                </a:lnTo>
                <a:lnTo>
                  <a:pt x="3373781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8270991" y="6944660"/>
            <a:ext cx="3108325" cy="370840"/>
          </a:xfrm>
          <a:custGeom>
            <a:avLst/>
            <a:gdLst/>
            <a:ahLst/>
            <a:cxnLst/>
            <a:rect l="l" t="t" r="r" b="b"/>
            <a:pathLst>
              <a:path w="3108325" h="370840">
                <a:moveTo>
                  <a:pt x="0" y="0"/>
                </a:moveTo>
                <a:lnTo>
                  <a:pt x="3108211" y="0"/>
                </a:lnTo>
                <a:lnTo>
                  <a:pt x="3108211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3550" y="135355"/>
            <a:ext cx="5609378" cy="69121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000" spc="325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SOMMAIRE</a:t>
            </a:r>
            <a:endParaRPr sz="40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ZoneTexte 3">
            <a:extLst>
              <a:ext uri="{FF2B5EF4-FFF2-40B4-BE49-F238E27FC236}">
                <a16:creationId xmlns:a16="http://schemas.microsoft.com/office/drawing/2014/main" id="{BA8205EC-DDFF-964D-BC05-797D7C5E22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08966" y="1669008"/>
            <a:ext cx="11114114" cy="3977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>
                <a:solidFill>
                  <a:schemeClr val="tx2"/>
                </a:solidFill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endParaRPr lang="fr-FR" sz="32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dirty="0">
                <a:solidFill>
                  <a:schemeClr val="tx2"/>
                </a:solidFill>
              </a:rPr>
              <a:t>Documents relatifs à l’établissement</a:t>
            </a:r>
          </a:p>
          <a:p>
            <a:pPr marL="457200" indent="-457200">
              <a:buFont typeface="+mj-lt"/>
              <a:buAutoNum type="arabicPeriod"/>
            </a:pPr>
            <a:endParaRPr lang="fr-FR" sz="32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dirty="0">
                <a:solidFill>
                  <a:schemeClr val="tx2"/>
                </a:solidFill>
              </a:rPr>
              <a:t>Documentation relative à l’immeuble</a:t>
            </a:r>
          </a:p>
          <a:p>
            <a:pPr marL="457200" indent="-457200">
              <a:buFont typeface="+mj-lt"/>
              <a:buAutoNum type="arabicPeriod"/>
            </a:pPr>
            <a:endParaRPr lang="fr-FR" sz="3200" dirty="0">
              <a:solidFill>
                <a:schemeClr val="tx2"/>
              </a:solidFill>
            </a:endParaRPr>
          </a:p>
          <a:p>
            <a:r>
              <a:rPr lang="fr-FR" sz="3200" dirty="0">
                <a:solidFill>
                  <a:schemeClr val="tx2"/>
                </a:solidFill>
              </a:rPr>
              <a:t>Conclusion</a:t>
            </a:r>
          </a:p>
          <a:p>
            <a:pPr>
              <a:lnSpc>
                <a:spcPts val="2000"/>
              </a:lnSpc>
            </a:pPr>
            <a:endParaRPr lang="fr-FR" sz="2400" dirty="0">
              <a:solidFill>
                <a:schemeClr val="tx2"/>
              </a:solidFill>
            </a:endParaRPr>
          </a:p>
          <a:p>
            <a:pPr marL="457200" indent="-457200">
              <a:lnSpc>
                <a:spcPts val="2000"/>
              </a:lnSpc>
              <a:buFont typeface="+mj-lt"/>
              <a:buAutoNum type="arabicPeriod"/>
            </a:pP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10" name="object 6"/>
          <p:cNvSpPr/>
          <p:nvPr/>
        </p:nvSpPr>
        <p:spPr>
          <a:xfrm>
            <a:off x="1508966" y="6462160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ZoneTexte 10"/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</a:t>
            </a:r>
            <a:r>
              <a:rPr lang="fr-FR" b="1" cap="all" dirty="0" err="1">
                <a:solidFill>
                  <a:schemeClr val="tx2">
                    <a:lumMod val="75000"/>
                  </a:schemeClr>
                </a:solidFill>
                <a:cs typeface="Arial"/>
              </a:rPr>
              <a:t>établissEMent</a:t>
            </a:r>
            <a:endParaRPr lang="fr-FR" sz="2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95391"/>
            <a:ext cx="10532439" cy="9643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dirty="0"/>
              <a:t>Introduction</a:t>
            </a: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72392" y="3180546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53928" y="2121941"/>
            <a:ext cx="9793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Une liste </a:t>
            </a:r>
            <a:r>
              <a:rPr lang="fr-FR" sz="2800" b="1" dirty="0">
                <a:solidFill>
                  <a:srgbClr val="002060"/>
                </a:solidFill>
              </a:rPr>
              <a:t>très concrète </a:t>
            </a:r>
            <a:r>
              <a:rPr lang="fr-FR" sz="2800" dirty="0">
                <a:solidFill>
                  <a:srgbClr val="002060"/>
                </a:solidFill>
              </a:rPr>
              <a:t>des éléments à réunir pour la mise en vente de son établissement</a:t>
            </a:r>
          </a:p>
          <a:p>
            <a:endParaRPr lang="fr-FR" sz="2800" dirty="0"/>
          </a:p>
        </p:txBody>
      </p:sp>
      <p:sp>
        <p:nvSpPr>
          <p:cNvPr id="11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658593" y="228944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9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61257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1. DOCUMENTS RELATIFS A L’ÉTABLISSEMENT 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3984" y="1461489"/>
            <a:ext cx="112332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Identification de l’entité détentrice du fonds de commerce :</a:t>
            </a:r>
            <a:endParaRPr lang="fr-FR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Personne Physique / Personne morale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Régime matrimonial / contrat de mariage le cas échéant.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Statuts mis à jour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Kbis</a:t>
            </a: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Certificat d’absence de procédure collective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 relatif aux inscriptions des privilèges et nantissements.</a:t>
            </a:r>
          </a:p>
          <a:p>
            <a:pPr indent="449580" algn="just" hangingPunct="0"/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endParaRPr lang="fr-FR" sz="26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Titre de propriété du fonds de commerce (sauf si création)</a:t>
            </a:r>
          </a:p>
        </p:txBody>
      </p:sp>
      <p:sp>
        <p:nvSpPr>
          <p:cNvPr id="17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75225" y="516976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75225" y="166312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7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61257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1. DOCUMENTS RELATIFS A L’ÉTABLISSEMENT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02276" y="1206849"/>
            <a:ext cx="113772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Bail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Copie du bail et de ses annexes, copie des avenants, copie des garanties – cautions.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Copie de l’état des lieux d’entrée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Copie des factures et quittances de loyer sur les cinq dernières années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Copie des correspondances significatives avec le bailleur.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Montant du dépôt de garantie</a:t>
            </a:r>
          </a:p>
          <a:p>
            <a:pPr indent="449580" algn="just" hangingPunct="0"/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Eléments sur le classement établissement.</a:t>
            </a:r>
          </a:p>
          <a:p>
            <a:pPr indent="449580" algn="just" hangingPunct="0"/>
            <a:r>
              <a:rPr lang="fr-FR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Eléments liés à la marque de l’établissement le cas échéant.</a:t>
            </a:r>
          </a:p>
          <a:p>
            <a:pPr indent="449580" algn="just" hangingPunct="0"/>
            <a:r>
              <a:rPr lang="fr-FR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4593704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139008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5249945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62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61257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2B48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1. DOCUMENTS RELATIFS A L’ÉTABLISSEMENT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89832" y="1195385"/>
            <a:ext cx="113772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Licence de débit de boisson.</a:t>
            </a:r>
          </a:p>
          <a:p>
            <a:pPr indent="449580" algn="just" hangingPunct="0"/>
            <a:endParaRPr lang="fr-FR" sz="26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Eléments comptables et financiers :</a:t>
            </a:r>
            <a:endParaRPr lang="fr-FR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Bilans et comptes de résultats des 5 dernières années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Eléments marketing en place (tarifs, statistiques commerciales, taux d’occupation)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Périodes d’ouverture et de fermeture, horaires etc…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Pourcentage du CA réalisé via plateforme type Booking – commissionnements versés, clientèle récurrente.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Chiffre d’affaires et résultat depuis la dernière clôture comptable.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Livres comptables</a:t>
            </a:r>
          </a:p>
          <a:p>
            <a:pPr indent="449580" algn="just" hangingPunct="0"/>
            <a:r>
              <a:rPr lang="fr-FR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2124755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1414604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16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61257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2B48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1. DOCUMENTS RELATIFS A L’ÉTABLISSEMENT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88359" y="1098634"/>
            <a:ext cx="113772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Contrats en cours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Assurance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Prestation de service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Contrat de distribution et d’exploitation (contrat avec les fournisseurs, vidéo-surveillance </a:t>
            </a:r>
            <a:r>
              <a:rPr lang="fr-FR" sz="26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Site internet : qui en est propriétaire ?</a:t>
            </a:r>
          </a:p>
          <a:p>
            <a:pPr indent="449580" algn="just" hangingPunct="0"/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Matériel – agencements et outillage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 du matériel, outillage, agencement et installations inclus dans la cession (valorisation article par article)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Notices et documentations techniques relatives à leur fonctionnement et entretien.</a:t>
            </a:r>
          </a:p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just" hangingPunct="0"/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18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407234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1281336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32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593" y="561257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2B48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1. DOCUMENTS RELATIFS A L’ÉTABLISSEMENT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88359" y="1065312"/>
            <a:ext cx="1137726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Enseigne : 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Autorisation d’urbanisme obtenue / Taxe afférente à l’enseigne (avis et justificatif de paiement).</a:t>
            </a:r>
          </a:p>
          <a:p>
            <a:pPr marL="1125855" algn="just" hangingPunct="0"/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indent="449580" algn="just" hangingPunct="0"/>
            <a:r>
              <a:rPr lang="fr-FR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Etablissement recevant du Public :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Autorisation d’ouverture,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Derniers rapports et procès-verbaux de la commission de sécurité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Justificatifs des travaux réalisés depuis la dernière visite de la commission de sécurité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 des travaux réalisés, même minimes (peintures intérieures par exemple)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de sécurité des lieux – évacuation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AD’AP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Sécurité ascenseur – plan d’entretien périodique.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 technique (rapports de vérifications périodiques (matériels / extincteurs par exemple).</a:t>
            </a:r>
          </a:p>
          <a:p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19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2649488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1428" y="1169891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80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840" y="813351"/>
            <a:ext cx="10532439" cy="50405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dirty="0"/>
              <a:t>1. DOCUMENTS RELATIFS A L’ÉTABLISSEMENT </a:t>
            </a:r>
            <a:br>
              <a:rPr lang="fr-FR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36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66E9B8F-570C-4A46-BAF1-474FF1EEBADB}"/>
              </a:ext>
            </a:extLst>
          </p:cNvPr>
          <p:cNvSpPr/>
          <p:nvPr/>
        </p:nvSpPr>
        <p:spPr>
          <a:xfrm>
            <a:off x="3816384" y="6944359"/>
            <a:ext cx="2406941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2B4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9B8B045B-5B92-4056-BFEB-D960688FF355}"/>
              </a:ext>
            </a:extLst>
          </p:cNvPr>
          <p:cNvSpPr/>
          <p:nvPr/>
        </p:nvSpPr>
        <p:spPr>
          <a:xfrm>
            <a:off x="6297513" y="6944360"/>
            <a:ext cx="2434959" cy="370840"/>
          </a:xfrm>
          <a:custGeom>
            <a:avLst/>
            <a:gdLst/>
            <a:ahLst/>
            <a:cxnLst/>
            <a:rect l="l" t="t" r="r" b="b"/>
            <a:pathLst>
              <a:path w="1962150" h="370840">
                <a:moveTo>
                  <a:pt x="0" y="0"/>
                </a:moveTo>
                <a:lnTo>
                  <a:pt x="1961659" y="0"/>
                </a:lnTo>
                <a:lnTo>
                  <a:pt x="1961659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00A2AC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F5EC230E-580D-45B8-B9C6-ACA9D515EBA9}"/>
              </a:ext>
            </a:extLst>
          </p:cNvPr>
          <p:cNvSpPr/>
          <p:nvPr/>
        </p:nvSpPr>
        <p:spPr>
          <a:xfrm>
            <a:off x="8806656" y="6944359"/>
            <a:ext cx="2572544" cy="370840"/>
          </a:xfrm>
          <a:custGeom>
            <a:avLst/>
            <a:gdLst/>
            <a:ahLst/>
            <a:cxnLst/>
            <a:rect l="l" t="t" r="r" b="b"/>
            <a:pathLst>
              <a:path w="1591309" h="370840">
                <a:moveTo>
                  <a:pt x="0" y="0"/>
                </a:moveTo>
                <a:lnTo>
                  <a:pt x="1591042" y="0"/>
                </a:lnTo>
                <a:lnTo>
                  <a:pt x="1591042" y="370539"/>
                </a:lnTo>
                <a:lnTo>
                  <a:pt x="0" y="37053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8802312-07DA-4AC0-95D7-C19879F08A8C}"/>
              </a:ext>
            </a:extLst>
          </p:cNvPr>
          <p:cNvSpPr/>
          <p:nvPr/>
        </p:nvSpPr>
        <p:spPr>
          <a:xfrm>
            <a:off x="1658593" y="6408561"/>
            <a:ext cx="2132100" cy="964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0" name="ZoneTexte 10">
            <a:extLst>
              <a:ext uri="{FF2B5EF4-FFF2-40B4-BE49-F238E27FC236}">
                <a16:creationId xmlns:a16="http://schemas.microsoft.com/office/drawing/2014/main" id="{F123C7E9-0620-4527-A73D-48249F6AADFB}"/>
              </a:ext>
            </a:extLst>
          </p:cNvPr>
          <p:cNvSpPr txBox="1"/>
          <p:nvPr/>
        </p:nvSpPr>
        <p:spPr>
          <a:xfrm rot="16200000">
            <a:off x="-3180546" y="3180545"/>
            <a:ext cx="7315201" cy="954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marR="5080" algn="ctr"/>
            <a:r>
              <a:rPr lang="fr-FR" sz="1800" b="1" cap="all" dirty="0">
                <a:solidFill>
                  <a:schemeClr val="tx2">
                    <a:lumMod val="75000"/>
                  </a:schemeClr>
                </a:solidFill>
                <a:cs typeface="Arial"/>
              </a:rPr>
              <a:t>Informations a réunir pour la vente  de son établissement</a:t>
            </a:r>
            <a:endParaRPr lang="fr-FR" sz="1800" cap="all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id="{D422D4D1-B5CB-4EEA-B4EB-7DF8D652F097}"/>
              </a:ext>
            </a:extLst>
          </p:cNvPr>
          <p:cNvSpPr txBox="1"/>
          <p:nvPr/>
        </p:nvSpPr>
        <p:spPr>
          <a:xfrm>
            <a:off x="2194560" y="1857400"/>
            <a:ext cx="1006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2750" y="1536334"/>
            <a:ext cx="1137726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 hangingPunct="0"/>
            <a:r>
              <a:rPr lang="fr-FR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Documents relatifs au personnel de l’établissement :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hangingPunct="0"/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 des effectifs et organigramme le cas échéant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Contrats de travail et bulletins de salaires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Litiges en cours avec un membre du personnel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Intéressement - Plan d’Epargne Entreprise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Frais de santé – Prévoyance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Déclaration Sociale Nominative</a:t>
            </a:r>
          </a:p>
          <a:p>
            <a:pPr marL="342900" lvl="0" indent="-342900" algn="just" hangingPunct="0">
              <a:buFont typeface="Arial" panose="020B0604020202020204" pitchFamily="34" charset="0"/>
              <a:buChar char="-"/>
            </a:pPr>
            <a:r>
              <a:rPr lang="fr-FR" sz="2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Départ en retraite d’un salarié à prévoir – Financement solde de compte.</a:t>
            </a:r>
          </a:p>
          <a:p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20" name="Flèche droite 4">
            <a:extLst>
              <a:ext uri="{FF2B5EF4-FFF2-40B4-BE49-F238E27FC236}">
                <a16:creationId xmlns:a16="http://schemas.microsoft.com/office/drawing/2014/main" id="{D777CAFC-9ECC-49FE-809E-F1F0308FAA39}"/>
              </a:ext>
            </a:extLst>
          </p:cNvPr>
          <p:cNvSpPr/>
          <p:nvPr/>
        </p:nvSpPr>
        <p:spPr>
          <a:xfrm>
            <a:off x="1480421" y="1760245"/>
            <a:ext cx="354330" cy="19431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505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werpoint Notel modèle.potx" id="{86E1B954-E76D-444D-A01C-EC203BEA9904}" vid="{86736B14-B395-47B1-B4B5-C89DF7BFF0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3761</TotalTime>
  <Words>1102</Words>
  <Application>Microsoft Office PowerPoint</Application>
  <PresentationFormat>Personnalisé</PresentationFormat>
  <Paragraphs>184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Thème Office</vt:lpstr>
      <vt:lpstr>Présentation PowerPoint</vt:lpstr>
      <vt:lpstr>SOMMAIRE</vt:lpstr>
      <vt:lpstr>Introduction</vt:lpstr>
      <vt:lpstr>1. DOCUMENTS RELATIFS A L’ÉTABLISSEMENT  </vt:lpstr>
      <vt:lpstr>1. DOCUMENTS RELATIFS A L’ÉTABLISSEMENT </vt:lpstr>
      <vt:lpstr>1. DOCUMENTS RELATIFS A L’ÉTABLISSEMENT </vt:lpstr>
      <vt:lpstr>1. DOCUMENTS RELATIFS A L’ÉTABLISSEMENT </vt:lpstr>
      <vt:lpstr>1. DOCUMENTS RELATIFS A L’ÉTABLISSEMENT </vt:lpstr>
      <vt:lpstr>1. DOCUMENTS RELATIFS A L’ÉTABLISSEMENT  </vt:lpstr>
      <vt:lpstr>2. DOCUMENTATION RELATIVE A L’IMMEUBLE  </vt:lpstr>
      <vt:lpstr>2. DOCUMENTATION RELATIVE A L’IMMEUBLE  </vt:lpstr>
      <vt:lpstr>2. DOCUMENTATION RELATIVE A L’IMMEUBLE  </vt:lpstr>
      <vt:lpstr>2. DOCUMENTATION RELATIVE A L’IMMEUBLE  </vt:lpstr>
      <vt:lpstr>Conclusion</vt:lpstr>
      <vt:lpstr>NOTEL: NOTRE EXPERTISE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Nôtel notaires</dc:creator>
  <cp:keywords>DACwlnFKeKE,BACr4w7Dlh8</cp:keywords>
  <cp:lastModifiedBy>umih</cp:lastModifiedBy>
  <cp:revision>159</cp:revision>
  <dcterms:created xsi:type="dcterms:W3CDTF">2021-01-21T14:08:01Z</dcterms:created>
  <dcterms:modified xsi:type="dcterms:W3CDTF">2022-05-13T07:39:25Z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2019-02-19T00:00:00Z</vt:filetime>
  </property>
  <property fmtid="{D5CDD505-2E9C-101B-9397-08002B2CF9AE}" pid="3" name="Creator">
    <vt:lpwstr>Canva</vt:lpwstr>
  </property>
  <property fmtid="{D5CDD505-2E9C-101B-9397-08002B2CF9AE}" pid="4" name="LastSaved">
    <vt:filetime>2019-02-19T00:00:00Z</vt:filetime>
  </property>
</Properties>
</file>